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60" r:id="rId31"/>
    <p:sldId id="261" r:id="rId32"/>
    <p:sldId id="262" r:id="rId33"/>
    <p:sldId id="263"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80" autoAdjust="0"/>
    <p:restoredTop sz="94660"/>
  </p:normalViewPr>
  <p:slideViewPr>
    <p:cSldViewPr snapToGrid="0">
      <p:cViewPr varScale="1">
        <p:scale>
          <a:sx n="78" d="100"/>
          <a:sy n="78" d="100"/>
        </p:scale>
        <p:origin x="60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5560"/>
            <a:ext cx="12192000" cy="6858000"/>
          </a:xfrm>
          <a:prstGeom prst="rect">
            <a:avLst/>
          </a:prstGeom>
        </p:spPr>
      </p:pic>
      <p:sp>
        <p:nvSpPr>
          <p:cNvPr id="9" name="矩形 8"/>
          <p:cNvSpPr/>
          <p:nvPr userDrawn="1"/>
        </p:nvSpPr>
        <p:spPr>
          <a:xfrm>
            <a:off x="8136081" y="4167958"/>
            <a:ext cx="4055919" cy="461665"/>
          </a:xfrm>
          <a:prstGeom prst="rect">
            <a:avLst/>
          </a:prstGeom>
        </p:spPr>
        <p:txBody>
          <a:bodyPr wrap="none">
            <a:spAutoFit/>
          </a:bodyPr>
          <a:lstStyle/>
          <a:p>
            <a:r>
              <a:rPr lang="en-US" altLang="zh-CN" sz="2400" b="1" smtClean="0">
                <a:latin typeface="黑体" panose="02010609060101010101" pitchFamily="49" charset="-122"/>
                <a:ea typeface="黑体" panose="02010609060101010101" pitchFamily="49" charset="-122"/>
              </a:rPr>
              <a:t>【YOOTK】</a:t>
            </a:r>
            <a:r>
              <a:rPr lang="zh-CN" altLang="en-US" sz="2400" b="1" smtClean="0">
                <a:latin typeface="黑体" panose="02010609060101010101" pitchFamily="49" charset="-122"/>
                <a:ea typeface="黑体" panose="02010609060101010101" pitchFamily="49" charset="-122"/>
              </a:rPr>
              <a:t>沐言科技：李兴华</a:t>
            </a:r>
            <a:endParaRPr lang="zh-CN" altLang="en-US" sz="2400" b="1">
              <a:latin typeface="黑体" panose="02010609060101010101" pitchFamily="49" charset="-122"/>
              <a:ea typeface="黑体" panose="02010609060101010101" pitchFamily="49" charset="-122"/>
            </a:endParaRPr>
          </a:p>
        </p:txBody>
      </p:sp>
      <p:pic>
        <p:nvPicPr>
          <p:cNvPr id="14" name="图片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64442" y="4629623"/>
            <a:ext cx="1325075" cy="1276299"/>
          </a:xfrm>
          <a:prstGeom prst="rect">
            <a:avLst/>
          </a:prstGeom>
        </p:spPr>
      </p:pic>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843" y="3078976"/>
            <a:ext cx="772170" cy="772170"/>
          </a:xfrm>
          <a:prstGeom prst="rect">
            <a:avLst/>
          </a:prstGeom>
        </p:spPr>
      </p:pic>
      <p:pic>
        <p:nvPicPr>
          <p:cNvPr id="10" name="图片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7160" y="92115"/>
            <a:ext cx="11962765" cy="6729055"/>
          </a:xfrm>
          <a:prstGeom prst="rect">
            <a:avLst/>
          </a:prstGeom>
        </p:spPr>
      </p:pic>
      <p:pic>
        <p:nvPicPr>
          <p:cNvPr id="12" name="图片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39008" y="5132280"/>
            <a:ext cx="529984" cy="529984"/>
          </a:xfrm>
          <a:prstGeom prst="rect">
            <a:avLst/>
          </a:prstGeom>
        </p:spPr>
      </p:pic>
      <p:sp>
        <p:nvSpPr>
          <p:cNvPr id="8" name="矩形 7"/>
          <p:cNvSpPr/>
          <p:nvPr userDrawn="1"/>
        </p:nvSpPr>
        <p:spPr>
          <a:xfrm>
            <a:off x="4376057" y="2299178"/>
            <a:ext cx="7815943" cy="1876582"/>
          </a:xfrm>
          <a:prstGeom prst="rect">
            <a:avLst/>
          </a:prstGeom>
          <a:solidFill>
            <a:schemeClr val="accent1">
              <a:lumMod val="20000"/>
              <a:lumOff val="80000"/>
              <a:alpha val="79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b="1" smtClean="0"/>
          </a:p>
        </p:txBody>
      </p:sp>
      <p:sp>
        <p:nvSpPr>
          <p:cNvPr id="2" name="标题 1"/>
          <p:cNvSpPr>
            <a:spLocks noGrp="1"/>
          </p:cNvSpPr>
          <p:nvPr>
            <p:ph type="ctrTitle"/>
          </p:nvPr>
        </p:nvSpPr>
        <p:spPr>
          <a:xfrm>
            <a:off x="4423956" y="2449439"/>
            <a:ext cx="7680960" cy="648587"/>
          </a:xfrm>
        </p:spPr>
        <p:txBody>
          <a:bodyPr anchor="b">
            <a:normAutofit/>
          </a:bodyPr>
          <a:lstStyle>
            <a:lvl1pPr algn="l">
              <a:defRPr sz="36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4423956" y="3378497"/>
            <a:ext cx="7680960" cy="491699"/>
          </a:xfrm>
        </p:spPr>
        <p:txBody>
          <a:bodyP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8489894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89222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360649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71695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414259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1665516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448069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391888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3957559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75642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046046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735748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2" name="标题占位符 1"/>
          <p:cNvSpPr>
            <a:spLocks noGrp="1"/>
          </p:cNvSpPr>
          <p:nvPr>
            <p:ph type="title"/>
          </p:nvPr>
        </p:nvSpPr>
        <p:spPr>
          <a:xfrm>
            <a:off x="67491" y="69035"/>
            <a:ext cx="12020006" cy="78005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7491" y="849087"/>
            <a:ext cx="12020006" cy="593053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41149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4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467807" y="2462532"/>
            <a:ext cx="7580501" cy="605407"/>
          </a:xfrm>
          <a:prstGeom prst="rect">
            <a:avLst/>
          </a:prstGeom>
        </p:spPr>
        <p:txBody>
          <a:bodyPr/>
          <a:lstStyle>
            <a:lvl1pPr algn="l" defTabSz="914400" rtl="0" eaLnBrk="1" latinLnBrk="0" hangingPunct="1">
              <a:spcBef>
                <a:spcPct val="0"/>
              </a:spcBef>
              <a:buNone/>
              <a:defRPr sz="2800" kern="1200">
                <a:solidFill>
                  <a:schemeClr val="tx1">
                    <a:lumMod val="95000"/>
                    <a:lumOff val="5000"/>
                  </a:schemeClr>
                </a:solidFill>
                <a:latin typeface="微软雅黑" pitchFamily="34" charset="-122"/>
                <a:ea typeface="微软雅黑" pitchFamily="34" charset="-122"/>
                <a:cs typeface="+mj-cs"/>
              </a:defRPr>
            </a:lvl1pPr>
          </a:lstStyle>
          <a:p>
            <a:r>
              <a:rPr lang="en-US" altLang="zh-CN" sz="3600" smtClean="0"/>
              <a:t>SpringCloud</a:t>
            </a:r>
            <a:r>
              <a:rPr lang="zh-CN" altLang="en-US" sz="3600" smtClean="0"/>
              <a:t>就业编程实战</a:t>
            </a:r>
            <a:endParaRPr lang="zh-CN" altLang="en-US" sz="3600"/>
          </a:p>
        </p:txBody>
      </p:sp>
      <p:sp>
        <p:nvSpPr>
          <p:cNvPr id="5" name="副标题 2"/>
          <p:cNvSpPr txBox="1">
            <a:spLocks/>
          </p:cNvSpPr>
          <p:nvPr/>
        </p:nvSpPr>
        <p:spPr>
          <a:xfrm>
            <a:off x="4467807" y="3358588"/>
            <a:ext cx="5658976" cy="582042"/>
          </a:xfrm>
          <a:prstGeom prst="rect">
            <a:avLst/>
          </a:prstGeom>
        </p:spPr>
        <p:txBody>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Wingdings" pitchFamily="2" charset="2"/>
              <a:buChar char="Ø"/>
              <a:defRPr sz="14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800" smtClean="0"/>
              <a:t>第</a:t>
            </a:r>
            <a:r>
              <a:rPr lang="en-US" altLang="zh-CN" sz="2800" smtClean="0"/>
              <a:t>1</a:t>
            </a:r>
            <a:r>
              <a:rPr lang="zh-CN" altLang="en-US" sz="2800" smtClean="0"/>
              <a:t>章：</a:t>
            </a:r>
            <a:r>
              <a:rPr lang="en-US" altLang="zh-CN" sz="2800"/>
              <a:t>SpringCloud</a:t>
            </a:r>
            <a:r>
              <a:rPr lang="zh-CN" altLang="en-US" sz="2800"/>
              <a:t>简介</a:t>
            </a:r>
            <a:endParaRPr lang="zh-CN" altLang="en-US" sz="2800"/>
          </a:p>
        </p:txBody>
      </p:sp>
    </p:spTree>
    <p:extLst>
      <p:ext uri="{BB962C8B-B14F-4D97-AF65-F5344CB8AC3E}">
        <p14:creationId xmlns:p14="http://schemas.microsoft.com/office/powerpoint/2010/main" val="39399473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平台整合</a:t>
            </a:r>
            <a:endParaRPr lang="zh-CN" altLang="en-US"/>
          </a:p>
        </p:txBody>
      </p:sp>
      <p:sp>
        <p:nvSpPr>
          <p:cNvPr id="3" name="内容占位符 2"/>
          <p:cNvSpPr>
            <a:spLocks noGrp="1"/>
          </p:cNvSpPr>
          <p:nvPr>
            <p:ph idx="1"/>
          </p:nvPr>
        </p:nvSpPr>
        <p:spPr/>
        <p:txBody>
          <a:bodyPr/>
          <a:lstStyle/>
          <a:p>
            <a:r>
              <a:rPr lang="zh-CN" altLang="zh-CN"/>
              <a:t>在技术发展多元化的今天，项目平台的构建手段也越来越多，而随着各个公司业务的不断扩张，除了需要不断维护自身的技术平台之外，也需要不断的对接其它的技术平台（例如：短信平台、存储平台或者其它信息平台），这样才可能满足当前的业务需要</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53" y="2197027"/>
            <a:ext cx="11469853" cy="3759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48846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WebService</a:t>
            </a:r>
            <a:r>
              <a:rPr lang="zh-CN" altLang="zh-CN"/>
              <a:t>异构平台整合</a:t>
            </a:r>
            <a:endParaRPr lang="zh-CN" altLang="en-US"/>
          </a:p>
        </p:txBody>
      </p:sp>
      <p:sp>
        <p:nvSpPr>
          <p:cNvPr id="3" name="内容占位符 2"/>
          <p:cNvSpPr>
            <a:spLocks noGrp="1"/>
          </p:cNvSpPr>
          <p:nvPr>
            <p:ph idx="1"/>
          </p:nvPr>
        </p:nvSpPr>
        <p:spPr/>
        <p:txBody>
          <a:bodyPr/>
          <a:lstStyle/>
          <a:p>
            <a:r>
              <a:rPr lang="zh-CN" altLang="zh-CN"/>
              <a:t>此时如果要整合的平台采用的是同一种开发技术，那么对于整合的处理会非常的容易，然而实际上不同的平台可能会由不同的开发语言编写，例如：</a:t>
            </a:r>
            <a:r>
              <a:rPr lang="en-US" altLang="zh-CN"/>
              <a:t>PHP</a:t>
            </a:r>
            <a:r>
              <a:rPr lang="zh-CN" altLang="zh-CN"/>
              <a:t>、</a:t>
            </a:r>
            <a:r>
              <a:rPr lang="en-US" altLang="zh-CN"/>
              <a:t>.NET</a:t>
            </a:r>
            <a:r>
              <a:rPr lang="zh-CN" altLang="zh-CN"/>
              <a:t>、</a:t>
            </a:r>
            <a:r>
              <a:rPr lang="en-US" altLang="zh-CN"/>
              <a:t>Python</a:t>
            </a:r>
            <a:r>
              <a:rPr lang="zh-CN" altLang="zh-CN"/>
              <a:t>、</a:t>
            </a:r>
            <a:r>
              <a:rPr lang="en-US" altLang="zh-CN"/>
              <a:t>GoLang</a:t>
            </a:r>
            <a:r>
              <a:rPr lang="zh-CN" altLang="zh-CN"/>
              <a:t>、</a:t>
            </a:r>
            <a:r>
              <a:rPr lang="en-US" altLang="zh-CN"/>
              <a:t>Java</a:t>
            </a:r>
            <a:r>
              <a:rPr lang="zh-CN" altLang="zh-CN"/>
              <a:t>、</a:t>
            </a:r>
            <a:r>
              <a:rPr lang="en-US" altLang="zh-CN"/>
              <a:t>Ruby</a:t>
            </a:r>
            <a:r>
              <a:rPr lang="zh-CN" altLang="zh-CN"/>
              <a:t>等，这样一来就需要提供有一个平台独立的通讯标准，这样就有了</a:t>
            </a:r>
            <a:r>
              <a:rPr lang="en-US" altLang="zh-CN"/>
              <a:t>WebService</a:t>
            </a:r>
            <a:r>
              <a:rPr lang="zh-CN" altLang="zh-CN"/>
              <a:t>技术</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691" y="2610802"/>
            <a:ext cx="11137606" cy="165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12534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WebService</a:t>
            </a:r>
            <a:r>
              <a:rPr lang="zh-CN" altLang="zh-CN"/>
              <a:t>发布与调用</a:t>
            </a:r>
            <a:endParaRPr lang="zh-CN" altLang="en-US"/>
          </a:p>
        </p:txBody>
      </p:sp>
      <p:sp>
        <p:nvSpPr>
          <p:cNvPr id="3" name="内容占位符 2"/>
          <p:cNvSpPr>
            <a:spLocks noGrp="1"/>
          </p:cNvSpPr>
          <p:nvPr>
            <p:ph idx="1"/>
          </p:nvPr>
        </p:nvSpPr>
        <p:spPr/>
        <p:txBody>
          <a:bodyPr/>
          <a:lstStyle/>
          <a:p>
            <a:r>
              <a:rPr lang="en-US" altLang="zh-CN"/>
              <a:t>WebService</a:t>
            </a:r>
            <a:r>
              <a:rPr lang="zh-CN" altLang="zh-CN"/>
              <a:t>是一种新的利用网络进行应用集成的解决方案，主要是对外发布应用服务接口，所有的服务数据统一被</a:t>
            </a:r>
            <a:r>
              <a:rPr lang="en-US" altLang="zh-CN"/>
              <a:t>UDDI</a:t>
            </a:r>
            <a:r>
              <a:rPr lang="zh-CN" altLang="zh-CN"/>
              <a:t>（</a:t>
            </a:r>
            <a:r>
              <a:rPr lang="en-US" altLang="zh-CN"/>
              <a:t>Universal Description, Discovery and Integration</a:t>
            </a:r>
            <a:r>
              <a:rPr lang="zh-CN" altLang="zh-CN"/>
              <a:t>、通用描述，发现与集成服务）所管理，在客户端访问时，就可以通过</a:t>
            </a:r>
            <a:r>
              <a:rPr lang="en-US" altLang="zh-CN"/>
              <a:t>UDDI</a:t>
            </a:r>
            <a:r>
              <a:rPr lang="zh-CN" altLang="zh-CN"/>
              <a:t>实现服务接口的调用处理</a:t>
            </a:r>
            <a:r>
              <a:rPr lang="zh-CN" altLang="zh-CN" smtClean="0"/>
              <a:t>。</a:t>
            </a:r>
            <a:endParaRPr lang="en-US" altLang="zh-CN" smtClean="0"/>
          </a:p>
          <a:p>
            <a:r>
              <a:rPr lang="en-US" altLang="zh-CN"/>
              <a:t>UDDI</a:t>
            </a:r>
            <a:r>
              <a:rPr lang="zh-CN" altLang="zh-CN"/>
              <a:t>只是提供了一个接口服务的管理功能，但是客户端在调用接口之前需要明确的知道该接口的传递参数以及返回的数据类型，这样就需要为接口提供有一个</a:t>
            </a:r>
            <a:r>
              <a:rPr lang="en-US" altLang="zh-CN"/>
              <a:t>WSDL</a:t>
            </a:r>
            <a:r>
              <a:rPr lang="zh-CN" altLang="zh-CN"/>
              <a:t>文件（</a:t>
            </a:r>
            <a:r>
              <a:rPr lang="en-US" altLang="zh-CN"/>
              <a:t>Web Services Description Language</a:t>
            </a:r>
            <a:r>
              <a:rPr lang="zh-CN" altLang="zh-CN"/>
              <a:t>、</a:t>
            </a:r>
            <a:r>
              <a:rPr lang="en-US" altLang="zh-CN"/>
              <a:t>Web</a:t>
            </a:r>
            <a:r>
              <a:rPr lang="zh-CN" altLang="zh-CN"/>
              <a:t>服务描述语言），该文件基于</a:t>
            </a:r>
            <a:r>
              <a:rPr lang="en-US" altLang="zh-CN"/>
              <a:t>XML</a:t>
            </a:r>
            <a:r>
              <a:rPr lang="zh-CN" altLang="zh-CN"/>
              <a:t>语法标准，实现了一个接口的完整描述，最终客户端就可以基于</a:t>
            </a:r>
            <a:r>
              <a:rPr lang="en-US" altLang="zh-CN"/>
              <a:t>SOAP</a:t>
            </a:r>
            <a:r>
              <a:rPr lang="zh-CN" altLang="zh-CN"/>
              <a:t>协议（</a:t>
            </a:r>
            <a:r>
              <a:rPr lang="en-US" altLang="zh-CN"/>
              <a:t>Simple Object Access Protocol</a:t>
            </a:r>
            <a:r>
              <a:rPr lang="zh-CN" altLang="zh-CN"/>
              <a:t>、简单对象访问协议）采用</a:t>
            </a:r>
            <a:r>
              <a:rPr lang="en-US" altLang="zh-CN"/>
              <a:t>XML</a:t>
            </a:r>
            <a:r>
              <a:rPr lang="zh-CN" altLang="zh-CN"/>
              <a:t>数据格式实现接口数据传输</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0883" y="4131310"/>
            <a:ext cx="6075362"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00767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RESTful</a:t>
            </a:r>
            <a:r>
              <a:rPr lang="zh-CN" altLang="en-US"/>
              <a:t>架构</a:t>
            </a:r>
          </a:p>
        </p:txBody>
      </p:sp>
      <p:sp>
        <p:nvSpPr>
          <p:cNvPr id="3" name="内容占位符 2"/>
          <p:cNvSpPr>
            <a:spLocks noGrp="1"/>
          </p:cNvSpPr>
          <p:nvPr>
            <p:ph idx="1"/>
          </p:nvPr>
        </p:nvSpPr>
        <p:spPr/>
        <p:txBody>
          <a:bodyPr/>
          <a:lstStyle/>
          <a:p>
            <a:r>
              <a:rPr lang="en-US" altLang="zh-CN" smtClean="0"/>
              <a:t>R</a:t>
            </a:r>
            <a:r>
              <a:rPr lang="en-US" altLang="zh-CN"/>
              <a:t>ESTful</a:t>
            </a:r>
            <a:r>
              <a:rPr lang="zh-CN" altLang="zh-CN"/>
              <a:t>（或者简称为“</a:t>
            </a:r>
            <a:r>
              <a:rPr lang="en-US" altLang="zh-CN"/>
              <a:t>Rest</a:t>
            </a:r>
            <a:r>
              <a:rPr lang="zh-CN" altLang="zh-CN"/>
              <a:t>”、</a:t>
            </a:r>
            <a:r>
              <a:rPr lang="en-US" altLang="zh-CN"/>
              <a:t>Representational State Transfer</a:t>
            </a:r>
            <a:r>
              <a:rPr lang="zh-CN" altLang="zh-CN"/>
              <a:t>、表现层状态转换）是目前最流行的一种互联网软件架构。它结构清晰、符合标准、易于理解、扩展方便，所以正得到越来越多网站</a:t>
            </a:r>
            <a:r>
              <a:rPr lang="zh-CN" altLang="zh-CN" smtClean="0"/>
              <a:t>的采</a:t>
            </a:r>
            <a:r>
              <a:rPr lang="zh-CN" altLang="zh-CN"/>
              <a:t>用</a:t>
            </a:r>
            <a:r>
              <a:rPr lang="zh-CN" altLang="zh-CN" smtClean="0"/>
              <a:t>。</a:t>
            </a:r>
            <a:endParaRPr lang="en-US" altLang="zh-CN" smtClean="0"/>
          </a:p>
          <a:p>
            <a:r>
              <a:rPr lang="en-US" altLang="zh-CN"/>
              <a:t>REST</a:t>
            </a:r>
            <a:r>
              <a:rPr lang="zh-CN" altLang="zh-CN"/>
              <a:t>软件架构是由</a:t>
            </a:r>
            <a:r>
              <a:rPr lang="en-US" altLang="zh-CN"/>
              <a:t>Roy Thomas Fielding</a:t>
            </a:r>
            <a:r>
              <a:rPr lang="zh-CN" altLang="zh-CN"/>
              <a:t>博</a:t>
            </a:r>
            <a:r>
              <a:rPr lang="zh-CN" altLang="zh-CN" smtClean="0"/>
              <a:t>士在</a:t>
            </a:r>
            <a:r>
              <a:rPr lang="en-US" altLang="zh-CN"/>
              <a:t>2000</a:t>
            </a:r>
            <a:r>
              <a:rPr lang="zh-CN" altLang="zh-CN"/>
              <a:t>年首次提出的。</a:t>
            </a:r>
            <a:r>
              <a:rPr lang="en-US" altLang="zh-CN"/>
              <a:t>REST</a:t>
            </a:r>
            <a:r>
              <a:rPr lang="zh-CN" altLang="zh-CN"/>
              <a:t>软件架构是一个抽象的概念，是一种为了实现这一互联网的超媒体分布式系统的行动指南</a:t>
            </a:r>
            <a:r>
              <a:rPr lang="zh-CN" altLang="zh-CN" smtClean="0"/>
              <a:t>。</a:t>
            </a:r>
            <a:endParaRPr lang="en-US" altLang="zh-CN" smtClean="0"/>
          </a:p>
          <a:p>
            <a:r>
              <a:rPr lang="en-US" altLang="zh-CN"/>
              <a:t>Roy Thomas Fielding</a:t>
            </a:r>
            <a:r>
              <a:rPr lang="zh-CN" altLang="zh-CN"/>
              <a:t>是</a:t>
            </a:r>
            <a:r>
              <a:rPr lang="en-US" altLang="zh-CN"/>
              <a:t>HTTP</a:t>
            </a:r>
            <a:r>
              <a:rPr lang="zh-CN" altLang="zh-CN"/>
              <a:t>协议（</a:t>
            </a:r>
            <a:r>
              <a:rPr lang="en-US" altLang="zh-CN"/>
              <a:t>1.0</a:t>
            </a:r>
            <a:r>
              <a:rPr lang="zh-CN" altLang="zh-CN"/>
              <a:t>版和</a:t>
            </a:r>
            <a:r>
              <a:rPr lang="en-US" altLang="zh-CN"/>
              <a:t>1.1</a:t>
            </a:r>
            <a:r>
              <a:rPr lang="zh-CN" altLang="zh-CN"/>
              <a:t>版）的主要设计者、</a:t>
            </a:r>
            <a:r>
              <a:rPr lang="en-US" altLang="zh-CN"/>
              <a:t>Apache</a:t>
            </a:r>
            <a:r>
              <a:rPr lang="zh-CN" altLang="zh-CN"/>
              <a:t>服务器软件的作者之一、</a:t>
            </a:r>
            <a:r>
              <a:rPr lang="en-US" altLang="zh-CN"/>
              <a:t>Apache</a:t>
            </a:r>
            <a:r>
              <a:rPr lang="zh-CN" altLang="zh-CN"/>
              <a:t>基金会的第一任主席。</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088" y="3623855"/>
            <a:ext cx="5127939" cy="1694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25967" y="3732387"/>
            <a:ext cx="6197599" cy="1477328"/>
          </a:xfrm>
          <a:prstGeom prst="rect">
            <a:avLst/>
          </a:prstGeom>
          <a:solidFill>
            <a:srgbClr val="FFC000"/>
          </a:solidFill>
        </p:spPr>
        <p:txBody>
          <a:bodyPr wrap="square">
            <a:spAutoFit/>
          </a:bodyPr>
          <a:lstStyle/>
          <a:p>
            <a:r>
              <a:rPr lang="zh-CN" altLang="zh-CN" b="1" kern="100">
                <a:latin typeface="Times New Roman" panose="02020603050405020304" pitchFamily="18" charset="0"/>
                <a:ea typeface="宋体" panose="02010600030101010101" pitchFamily="2" charset="-122"/>
                <a:cs typeface="Times New Roman" panose="02020603050405020304" pitchFamily="18" charset="0"/>
              </a:rPr>
              <a:t>他在论文中提到：“我这篇文章的写作目的，就是想在符合架构原理的前提下，理解和评估以网络为基础的应用软件的架构设计，得到一个功能强、性能好、适宜通信的架构。</a:t>
            </a:r>
            <a:r>
              <a:rPr lang="en-US" altLang="zh-CN" b="1" kern="100">
                <a:latin typeface="Times New Roman" panose="02020603050405020304" pitchFamily="18" charset="0"/>
                <a:ea typeface="宋体" panose="02010600030101010101" pitchFamily="2" charset="-122"/>
              </a:rPr>
              <a:t>REST</a:t>
            </a:r>
            <a:r>
              <a:rPr lang="zh-CN" altLang="zh-CN" b="1" kern="100">
                <a:latin typeface="Times New Roman" panose="02020603050405020304" pitchFamily="18" charset="0"/>
                <a:ea typeface="宋体" panose="02010600030101010101" pitchFamily="2" charset="-122"/>
                <a:cs typeface="Times New Roman" panose="02020603050405020304" pitchFamily="18" charset="0"/>
              </a:rPr>
              <a:t>指的是一组架构约束条件和原则。”如果一个架构符合</a:t>
            </a:r>
            <a:r>
              <a:rPr lang="en-US" altLang="zh-CN" b="1" kern="100">
                <a:latin typeface="Times New Roman" panose="02020603050405020304" pitchFamily="18" charset="0"/>
                <a:ea typeface="宋体" panose="02010600030101010101" pitchFamily="2" charset="-122"/>
              </a:rPr>
              <a:t>REST</a:t>
            </a:r>
            <a:r>
              <a:rPr lang="zh-CN" altLang="zh-CN" b="1" kern="100">
                <a:latin typeface="Times New Roman" panose="02020603050405020304" pitchFamily="18" charset="0"/>
                <a:ea typeface="宋体" panose="02010600030101010101" pitchFamily="2" charset="-122"/>
                <a:cs typeface="Times New Roman" panose="02020603050405020304" pitchFamily="18" charset="0"/>
              </a:rPr>
              <a:t>的约束条件和原则，则可以将其称为</a:t>
            </a:r>
            <a:r>
              <a:rPr lang="en-US" altLang="zh-CN" b="1" kern="100">
                <a:latin typeface="Times New Roman" panose="02020603050405020304" pitchFamily="18" charset="0"/>
                <a:ea typeface="宋体" panose="02010600030101010101" pitchFamily="2" charset="-122"/>
              </a:rPr>
              <a:t>REST</a:t>
            </a:r>
            <a:r>
              <a:rPr lang="zh-CN" altLang="zh-CN" b="1" kern="100">
                <a:latin typeface="Times New Roman" panose="02020603050405020304" pitchFamily="18" charset="0"/>
                <a:ea typeface="宋体" panose="02010600030101010101" pitchFamily="2" charset="-122"/>
                <a:cs typeface="Times New Roman" panose="02020603050405020304" pitchFamily="18" charset="0"/>
              </a:rPr>
              <a:t>架构。</a:t>
            </a:r>
            <a:endParaRPr lang="zh-CN" altLang="en-US" b="1"/>
          </a:p>
        </p:txBody>
      </p:sp>
    </p:spTree>
    <p:extLst>
      <p:ext uri="{BB962C8B-B14F-4D97-AF65-F5344CB8AC3E}">
        <p14:creationId xmlns:p14="http://schemas.microsoft.com/office/powerpoint/2010/main" val="27327983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REST</a:t>
            </a:r>
            <a:r>
              <a:rPr lang="zh-CN" altLang="zh-CN"/>
              <a:t>资源访问</a:t>
            </a:r>
            <a:endParaRPr lang="zh-CN" altLang="en-US"/>
          </a:p>
        </p:txBody>
      </p:sp>
      <p:sp>
        <p:nvSpPr>
          <p:cNvPr id="3" name="内容占位符 2"/>
          <p:cNvSpPr>
            <a:spLocks noGrp="1"/>
          </p:cNvSpPr>
          <p:nvPr>
            <p:ph idx="1"/>
          </p:nvPr>
        </p:nvSpPr>
        <p:spPr/>
        <p:txBody>
          <a:bodyPr/>
          <a:lstStyle/>
          <a:p>
            <a:r>
              <a:rPr lang="en-US" altLang="zh-CN"/>
              <a:t>REST</a:t>
            </a:r>
            <a:r>
              <a:rPr lang="zh-CN" altLang="zh-CN"/>
              <a:t>中所描述的表现层主要指的是资源（</a:t>
            </a:r>
            <a:r>
              <a:rPr lang="en-US" altLang="zh-CN"/>
              <a:t>Resource</a:t>
            </a:r>
            <a:r>
              <a:rPr lang="zh-CN" altLang="zh-CN"/>
              <a:t>）的表现层，所谓的资源就是指网络上的实体数据信息，这种信息可能是一段文本、一段音频或者是一种服务，而每一种服务都会绑定一个唯一的</a:t>
            </a:r>
            <a:r>
              <a:rPr lang="en-US" altLang="zh-CN"/>
              <a:t>URI</a:t>
            </a:r>
            <a:r>
              <a:rPr lang="zh-CN" altLang="zh-CN"/>
              <a:t>（</a:t>
            </a:r>
            <a:r>
              <a:rPr lang="en-US" altLang="zh-CN"/>
              <a:t>Uniform Resource Identifier</a:t>
            </a:r>
            <a:r>
              <a:rPr lang="zh-CN" altLang="zh-CN"/>
              <a:t>、统一资源标识符）地址，要获取特定的资源只需要访问其对应的</a:t>
            </a:r>
            <a:r>
              <a:rPr lang="en-US" altLang="zh-CN"/>
              <a:t>URI</a:t>
            </a:r>
            <a:r>
              <a:rPr lang="zh-CN" altLang="zh-CN"/>
              <a:t>即可</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08" y="2328863"/>
            <a:ext cx="11315172" cy="310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85741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JSON</a:t>
            </a:r>
            <a:r>
              <a:rPr lang="zh-CN" altLang="zh-CN"/>
              <a:t>交互</a:t>
            </a:r>
            <a:endParaRPr lang="zh-CN" altLang="en-US"/>
          </a:p>
        </p:txBody>
      </p:sp>
      <p:sp>
        <p:nvSpPr>
          <p:cNvPr id="3" name="内容占位符 2"/>
          <p:cNvSpPr>
            <a:spLocks noGrp="1"/>
          </p:cNvSpPr>
          <p:nvPr>
            <p:ph idx="1"/>
          </p:nvPr>
        </p:nvSpPr>
        <p:spPr/>
        <p:txBody>
          <a:bodyPr/>
          <a:lstStyle/>
          <a:p>
            <a:r>
              <a:rPr lang="zh-CN" altLang="zh-CN"/>
              <a:t>在实际的</a:t>
            </a:r>
            <a:r>
              <a:rPr lang="en-US" altLang="zh-CN"/>
              <a:t>REST</a:t>
            </a:r>
            <a:r>
              <a:rPr lang="zh-CN" altLang="zh-CN"/>
              <a:t>开发中较为常见资源类型是文本资源，这样在进行数据返回时就可以依据不同的环境返回普通文本、</a:t>
            </a:r>
            <a:r>
              <a:rPr lang="en-US" altLang="zh-CN"/>
              <a:t>XML</a:t>
            </a:r>
            <a:r>
              <a:rPr lang="zh-CN" altLang="zh-CN"/>
              <a:t>文本以及</a:t>
            </a:r>
            <a:r>
              <a:rPr lang="en-US" altLang="zh-CN"/>
              <a:t>JSON</a:t>
            </a:r>
            <a:r>
              <a:rPr lang="zh-CN" altLang="zh-CN"/>
              <a:t>文本，考虑到数据传输的性能以及数据处理的简洁性，一般都建议采用</a:t>
            </a:r>
            <a:r>
              <a:rPr lang="en-US" altLang="zh-CN"/>
              <a:t>JSON</a:t>
            </a:r>
            <a:r>
              <a:rPr lang="zh-CN" altLang="zh-CN"/>
              <a:t>结构实现数据交</a:t>
            </a:r>
            <a:r>
              <a:rPr lang="zh-CN" altLang="zh-CN" smtClean="0"/>
              <a:t>互</a:t>
            </a:r>
            <a:endParaRPr lang="en-US" altLang="zh-CN"/>
          </a:p>
          <a:p>
            <a:endParaRPr lang="en-US" altLang="zh-CN" smtClean="0"/>
          </a:p>
          <a:p>
            <a:endParaRPr lang="en-US" altLang="zh-CN"/>
          </a:p>
          <a:p>
            <a:endParaRPr lang="en-US" altLang="zh-CN" smtClean="0"/>
          </a:p>
          <a:p>
            <a:endParaRPr lang="en-US" altLang="zh-CN"/>
          </a:p>
          <a:p>
            <a:endParaRPr lang="en-US" altLang="zh-CN" smtClean="0"/>
          </a:p>
          <a:p>
            <a:r>
              <a:rPr lang="zh-CN" altLang="en-US"/>
              <a:t>从严格的意义上来讲</a:t>
            </a:r>
            <a:r>
              <a:rPr lang="en-US" altLang="zh-CN"/>
              <a:t>REST</a:t>
            </a:r>
            <a:r>
              <a:rPr lang="zh-CN" altLang="en-US"/>
              <a:t>本身并不属于一项新的开发技术，而是对技术的一种规范化处理，其设计的核心理念就是使用现有的</a:t>
            </a:r>
            <a:r>
              <a:rPr lang="en-US" altLang="zh-CN"/>
              <a:t>WEB</a:t>
            </a:r>
            <a:r>
              <a:rPr lang="zh-CN" altLang="en-US"/>
              <a:t>标准中的一些准则和约束搭建系统服务。在使用</a:t>
            </a:r>
            <a:r>
              <a:rPr lang="en-US" altLang="zh-CN"/>
              <a:t>RESTful</a:t>
            </a:r>
            <a:r>
              <a:rPr lang="zh-CN" altLang="en-US"/>
              <a:t>架构进行项目设计时，应该遵循统一接口的原则，即：可以通过一个接口并结合</a:t>
            </a:r>
            <a:r>
              <a:rPr lang="en-US" altLang="zh-CN"/>
              <a:t>HTTP</a:t>
            </a:r>
            <a:r>
              <a:rPr lang="zh-CN" altLang="en-US"/>
              <a:t>请求模式实现不同资源的处理操作。例如：现在有一个“</a:t>
            </a:r>
            <a:r>
              <a:rPr lang="en-US" altLang="zh-CN"/>
              <a:t>/message”</a:t>
            </a:r>
            <a:r>
              <a:rPr lang="zh-CN" altLang="en-US"/>
              <a:t>的接口，当通过</a:t>
            </a:r>
            <a:r>
              <a:rPr lang="en-US" altLang="zh-CN"/>
              <a:t>GET</a:t>
            </a:r>
            <a:r>
              <a:rPr lang="zh-CN" altLang="en-US"/>
              <a:t>请求访问时其表示查询，而当通过</a:t>
            </a:r>
            <a:r>
              <a:rPr lang="en-US" altLang="zh-CN"/>
              <a:t>POST</a:t>
            </a:r>
            <a:r>
              <a:rPr lang="zh-CN" altLang="en-US"/>
              <a:t>请求访问时表示数据增加，即：不同的请求模式对于同一个访问路径有不同的资源处理支</a:t>
            </a:r>
            <a:r>
              <a:rPr lang="zh-CN" altLang="en-US" smtClean="0"/>
              <a:t>持。</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0" y="2165350"/>
            <a:ext cx="11224728"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02713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HTTP</a:t>
            </a:r>
            <a:r>
              <a:rPr lang="zh-CN" altLang="zh-CN"/>
              <a:t>请求模式与</a:t>
            </a:r>
            <a:r>
              <a:rPr lang="en-US" altLang="zh-CN"/>
              <a:t>RESTful</a:t>
            </a:r>
            <a:r>
              <a:rPr lang="zh-CN" altLang="zh-CN"/>
              <a:t>资源操作</a:t>
            </a:r>
            <a:endParaRPr lang="zh-CN" altLang="en-US"/>
          </a:p>
        </p:txBody>
      </p:sp>
      <p:graphicFrame>
        <p:nvGraphicFramePr>
          <p:cNvPr id="4" name="表格 3"/>
          <p:cNvGraphicFramePr>
            <a:graphicFrameLocks noGrp="1"/>
          </p:cNvGraphicFramePr>
          <p:nvPr>
            <p:extLst/>
          </p:nvPr>
        </p:nvGraphicFramePr>
        <p:xfrm>
          <a:off x="222832" y="813329"/>
          <a:ext cx="11732100" cy="1362605"/>
        </p:xfrm>
        <a:graphic>
          <a:graphicData uri="http://schemas.openxmlformats.org/drawingml/2006/table">
            <a:tbl>
              <a:tblPr firstRow="1" firstCol="1" bandRow="1">
                <a:tableStyleId>{5940675A-B579-460E-94D1-54222C63F5DA}</a:tableStyleId>
              </a:tblPr>
              <a:tblGrid>
                <a:gridCol w="695721">
                  <a:extLst>
                    <a:ext uri="{9D8B030D-6E8A-4147-A177-3AD203B41FA5}">
                      <a16:colId xmlns:a16="http://schemas.microsoft.com/office/drawing/2014/main" val="3051110237"/>
                    </a:ext>
                  </a:extLst>
                </a:gridCol>
                <a:gridCol w="1576802">
                  <a:extLst>
                    <a:ext uri="{9D8B030D-6E8A-4147-A177-3AD203B41FA5}">
                      <a16:colId xmlns:a16="http://schemas.microsoft.com/office/drawing/2014/main" val="1185766433"/>
                    </a:ext>
                  </a:extLst>
                </a:gridCol>
                <a:gridCol w="5956259">
                  <a:extLst>
                    <a:ext uri="{9D8B030D-6E8A-4147-A177-3AD203B41FA5}">
                      <a16:colId xmlns:a16="http://schemas.microsoft.com/office/drawing/2014/main" val="676360302"/>
                    </a:ext>
                  </a:extLst>
                </a:gridCol>
                <a:gridCol w="1396384">
                  <a:extLst>
                    <a:ext uri="{9D8B030D-6E8A-4147-A177-3AD203B41FA5}">
                      <a16:colId xmlns:a16="http://schemas.microsoft.com/office/drawing/2014/main" val="1216801505"/>
                    </a:ext>
                  </a:extLst>
                </a:gridCol>
                <a:gridCol w="1050378">
                  <a:extLst>
                    <a:ext uri="{9D8B030D-6E8A-4147-A177-3AD203B41FA5}">
                      <a16:colId xmlns:a16="http://schemas.microsoft.com/office/drawing/2014/main" val="19155373"/>
                    </a:ext>
                  </a:extLst>
                </a:gridCol>
                <a:gridCol w="1056556">
                  <a:extLst>
                    <a:ext uri="{9D8B030D-6E8A-4147-A177-3AD203B41FA5}">
                      <a16:colId xmlns:a16="http://schemas.microsoft.com/office/drawing/2014/main" val="2575822268"/>
                    </a:ext>
                  </a:extLst>
                </a:gridCol>
              </a:tblGrid>
              <a:tr h="272521">
                <a:tc>
                  <a:txBody>
                    <a:bodyPr/>
                    <a:lstStyle/>
                    <a:p>
                      <a:pPr algn="ctr">
                        <a:spcAft>
                          <a:spcPts val="0"/>
                        </a:spcAft>
                      </a:pPr>
                      <a:r>
                        <a:rPr lang="en-US" sz="1200" b="1" kern="100">
                          <a:effectLst/>
                        </a:rPr>
                        <a:t>No.</a:t>
                      </a:r>
                      <a:endParaRPr lang="zh-CN" sz="12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b="1" kern="100">
                          <a:effectLst/>
                        </a:rPr>
                        <a:t>请求模式</a:t>
                      </a:r>
                      <a:endParaRPr lang="zh-CN" sz="12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b="1" kern="100">
                          <a:effectLst/>
                        </a:rPr>
                        <a:t>请求路径</a:t>
                      </a:r>
                      <a:endParaRPr lang="zh-CN" sz="12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b="1" kern="100">
                          <a:effectLst/>
                        </a:rPr>
                        <a:t>资源操作</a:t>
                      </a:r>
                      <a:endParaRPr lang="zh-CN" sz="12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b="1" kern="100">
                          <a:effectLst/>
                        </a:rPr>
                        <a:t>幂等性</a:t>
                      </a:r>
                      <a:endParaRPr lang="zh-CN" sz="12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b="1" kern="100">
                          <a:effectLst/>
                        </a:rPr>
                        <a:t>安全性</a:t>
                      </a:r>
                      <a:endParaRPr lang="zh-CN" sz="1200" b="1"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72733532"/>
                  </a:ext>
                </a:extLst>
              </a:tr>
              <a:tr h="272521">
                <a:tc>
                  <a:txBody>
                    <a:bodyPr/>
                    <a:lstStyle/>
                    <a:p>
                      <a:pPr algn="ctr">
                        <a:spcAft>
                          <a:spcPts val="0"/>
                        </a:spcAft>
                      </a:pPr>
                      <a:r>
                        <a:rPr lang="en-US" sz="1200" kern="100">
                          <a:effectLst/>
                        </a:rPr>
                        <a:t>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200" kern="100">
                          <a:effectLst/>
                        </a:rPr>
                        <a:t>GET</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en-US" sz="1200" kern="100">
                          <a:effectLst/>
                        </a:rPr>
                        <a:t>/message?id=yootk</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200" kern="100">
                          <a:effectLst/>
                        </a:rPr>
                        <a:t>SELECT</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kern="100">
                          <a:effectLst/>
                        </a:rPr>
                        <a:t>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kern="100">
                          <a:effectLst/>
                        </a:rPr>
                        <a:t>是</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6219413"/>
                  </a:ext>
                </a:extLst>
              </a:tr>
              <a:tr h="272521">
                <a:tc>
                  <a:txBody>
                    <a:bodyPr/>
                    <a:lstStyle/>
                    <a:p>
                      <a:pPr algn="ctr">
                        <a:spcAft>
                          <a:spcPts val="0"/>
                        </a:spcAft>
                      </a:pPr>
                      <a:r>
                        <a:rPr lang="en-US" sz="1200" kern="10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200" kern="100">
                          <a:effectLst/>
                        </a:rPr>
                        <a:t>POST</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en-US" sz="1200" kern="100">
                          <a:effectLst/>
                        </a:rPr>
                        <a:t>/message?id=yootk&amp;title=</a:t>
                      </a:r>
                      <a:r>
                        <a:rPr lang="zh-CN" sz="1200" kern="100">
                          <a:effectLst/>
                        </a:rPr>
                        <a:t>沐言科技</a:t>
                      </a:r>
                      <a:r>
                        <a:rPr lang="en-US" sz="1200" kern="100">
                          <a:effectLst/>
                        </a:rPr>
                        <a:t>&amp;content=yootk.com</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200" kern="100">
                          <a:effectLst/>
                        </a:rPr>
                        <a:t>INSERT</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kern="100">
                          <a:effectLst/>
                        </a:rPr>
                        <a:t>否</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kern="100">
                          <a:effectLst/>
                        </a:rPr>
                        <a:t>否</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95361152"/>
                  </a:ext>
                </a:extLst>
              </a:tr>
              <a:tr h="272521">
                <a:tc>
                  <a:txBody>
                    <a:bodyPr/>
                    <a:lstStyle/>
                    <a:p>
                      <a:pPr algn="ctr">
                        <a:spcAft>
                          <a:spcPts val="0"/>
                        </a:spcAft>
                      </a:pPr>
                      <a:r>
                        <a:rPr lang="en-US" sz="1200" kern="100">
                          <a:effectLst/>
                        </a:rPr>
                        <a:t>3</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200" kern="100">
                          <a:effectLst/>
                        </a:rPr>
                        <a:t>PUT</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en-US" sz="1200" kern="100">
                          <a:effectLst/>
                        </a:rPr>
                        <a:t>/message?id=yootk&amp;title=</a:t>
                      </a:r>
                      <a:r>
                        <a:rPr lang="zh-CN" sz="1200" kern="100">
                          <a:effectLst/>
                        </a:rPr>
                        <a:t>李兴华高薪就业编程训练营</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200" kern="100">
                          <a:effectLst/>
                        </a:rPr>
                        <a:t>UPDATE</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kern="100">
                          <a:effectLst/>
                        </a:rPr>
                        <a:t>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kern="100">
                          <a:effectLst/>
                        </a:rPr>
                        <a:t>否</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83742200"/>
                  </a:ext>
                </a:extLst>
              </a:tr>
              <a:tr h="272521">
                <a:tc>
                  <a:txBody>
                    <a:bodyPr/>
                    <a:lstStyle/>
                    <a:p>
                      <a:pPr algn="ctr">
                        <a:spcAft>
                          <a:spcPts val="0"/>
                        </a:spcAft>
                      </a:pPr>
                      <a:r>
                        <a:rPr lang="en-US" sz="1200" kern="100">
                          <a:effectLst/>
                        </a:rPr>
                        <a:t>4</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200" kern="100">
                          <a:effectLst/>
                        </a:rPr>
                        <a:t>DELETE</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en-US" sz="1200" kern="100">
                          <a:effectLst/>
                        </a:rPr>
                        <a:t>/message?id=yootk</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200" kern="100">
                          <a:effectLst/>
                        </a:rPr>
                        <a:t>DELETE</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kern="100">
                          <a:effectLst/>
                        </a:rPr>
                        <a:t>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kern="100">
                          <a:effectLst/>
                        </a:rPr>
                        <a:t>否</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38894739"/>
                  </a:ext>
                </a:extLst>
              </a:tr>
            </a:tbl>
          </a:graphicData>
        </a:graphic>
      </p:graphicFrame>
    </p:spTree>
    <p:extLst>
      <p:ext uri="{BB962C8B-B14F-4D97-AF65-F5344CB8AC3E}">
        <p14:creationId xmlns:p14="http://schemas.microsoft.com/office/powerpoint/2010/main" val="42690064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SpringBoot</a:t>
            </a:r>
            <a:r>
              <a:rPr lang="zh-CN" altLang="zh-CN"/>
              <a:t>框架</a:t>
            </a:r>
            <a:endParaRPr lang="zh-CN" altLang="en-US"/>
          </a:p>
        </p:txBody>
      </p:sp>
      <p:sp>
        <p:nvSpPr>
          <p:cNvPr id="3" name="内容占位符 2"/>
          <p:cNvSpPr>
            <a:spLocks noGrp="1"/>
          </p:cNvSpPr>
          <p:nvPr>
            <p:ph idx="1"/>
          </p:nvPr>
        </p:nvSpPr>
        <p:spPr/>
        <p:txBody>
          <a:bodyPr/>
          <a:lstStyle/>
          <a:p>
            <a:r>
              <a:rPr lang="en-US" altLang="zh-CN"/>
              <a:t>REST</a:t>
            </a:r>
            <a:r>
              <a:rPr lang="zh-CN" altLang="zh-CN"/>
              <a:t>开发架构可以通过任何语言来实现，如果使用</a:t>
            </a:r>
            <a:r>
              <a:rPr lang="en-US" altLang="zh-CN"/>
              <a:t>Java</a:t>
            </a:r>
            <a:r>
              <a:rPr lang="zh-CN" altLang="zh-CN"/>
              <a:t>进行</a:t>
            </a:r>
            <a:r>
              <a:rPr lang="en-US" altLang="zh-CN"/>
              <a:t>REST</a:t>
            </a:r>
            <a:r>
              <a:rPr lang="zh-CN" altLang="zh-CN"/>
              <a:t>架构的程序开发，较为常见的就是直接基于</a:t>
            </a:r>
            <a:r>
              <a:rPr lang="en-US" altLang="zh-CN"/>
              <a:t>SpringBoot</a:t>
            </a:r>
            <a:r>
              <a:rPr lang="zh-CN" altLang="zh-CN"/>
              <a:t>开发框架来实现，利用</a:t>
            </a:r>
            <a:r>
              <a:rPr lang="en-US" altLang="zh-CN"/>
              <a:t>SpringBoot</a:t>
            </a:r>
            <a:r>
              <a:rPr lang="zh-CN" altLang="zh-CN"/>
              <a:t>框架所提供的功能，可以方便的实现各类资源的返回（例如：文本、</a:t>
            </a:r>
            <a:r>
              <a:rPr lang="en-US" altLang="zh-CN"/>
              <a:t>JSON</a:t>
            </a:r>
            <a:r>
              <a:rPr lang="zh-CN" altLang="zh-CN"/>
              <a:t>、</a:t>
            </a:r>
            <a:r>
              <a:rPr lang="en-US" altLang="zh-CN"/>
              <a:t>XML</a:t>
            </a:r>
            <a:r>
              <a:rPr lang="zh-CN" altLang="zh-CN"/>
              <a:t>、图片、视频、</a:t>
            </a:r>
            <a:r>
              <a:rPr lang="en-US" altLang="zh-CN"/>
              <a:t>PDF</a:t>
            </a:r>
            <a:r>
              <a:rPr lang="zh-CN" altLang="zh-CN"/>
              <a:t>、</a:t>
            </a:r>
            <a:r>
              <a:rPr lang="en-US" altLang="zh-CN"/>
              <a:t>Excel</a:t>
            </a:r>
            <a:r>
              <a:rPr lang="zh-CN" altLang="zh-CN"/>
              <a:t>等），只需要为各个资源绑定好</a:t>
            </a:r>
            <a:r>
              <a:rPr lang="en-US" altLang="zh-CN"/>
              <a:t>URI</a:t>
            </a:r>
            <a:r>
              <a:rPr lang="zh-CN" altLang="zh-CN"/>
              <a:t>路径后，第三方应用即可方便的进行资源访问</a:t>
            </a:r>
            <a:endParaRPr lang="zh-CN" altLang="en-US"/>
          </a:p>
        </p:txBody>
      </p:sp>
      <p:pic>
        <p:nvPicPr>
          <p:cNvPr id="51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50" y="2423583"/>
            <a:ext cx="11666211" cy="2681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65244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微服务拆分</a:t>
            </a:r>
            <a:endParaRPr lang="zh-CN" altLang="en-US"/>
          </a:p>
        </p:txBody>
      </p:sp>
      <p:sp>
        <p:nvSpPr>
          <p:cNvPr id="3" name="内容占位符 2"/>
          <p:cNvSpPr>
            <a:spLocks noGrp="1"/>
          </p:cNvSpPr>
          <p:nvPr>
            <p:ph idx="1"/>
          </p:nvPr>
        </p:nvSpPr>
        <p:spPr/>
        <p:txBody>
          <a:bodyPr/>
          <a:lstStyle/>
          <a:p>
            <a:r>
              <a:rPr lang="zh-CN" altLang="zh-CN"/>
              <a:t>虽然</a:t>
            </a:r>
            <a:r>
              <a:rPr lang="en-US" altLang="zh-CN"/>
              <a:t>SpringBoot</a:t>
            </a:r>
            <a:r>
              <a:rPr lang="zh-CN" altLang="zh-CN"/>
              <a:t>可以方便的实现</a:t>
            </a:r>
            <a:r>
              <a:rPr lang="en-US" altLang="zh-CN"/>
              <a:t>REST</a:t>
            </a:r>
            <a:r>
              <a:rPr lang="zh-CN" altLang="zh-CN"/>
              <a:t>开发架构，但是随着项目规模的不断扩大，单一的业务中心是很难满足于性能以及维护上的要求，这样就需要将一个综合的业务中心拆分为微服务集群，不同的微服务处理不同的业</a:t>
            </a:r>
            <a:r>
              <a:rPr lang="zh-CN" altLang="zh-CN" smtClean="0"/>
              <a:t>务</a:t>
            </a:r>
            <a:r>
              <a:rPr lang="zh-CN" altLang="zh-CN"/>
              <a:t>，然而这样一来，就需要有一种合理的机制实现微服务的管理，否则会为第三方应用的整合带来极大的麻烦，正是在这样的技术背景下，</a:t>
            </a:r>
            <a:r>
              <a:rPr lang="en-US" altLang="zh-CN"/>
              <a:t>Spring</a:t>
            </a:r>
            <a:r>
              <a:rPr lang="zh-CN" altLang="zh-CN"/>
              <a:t>推出了</a:t>
            </a:r>
            <a:r>
              <a:rPr lang="en-US" altLang="zh-CN"/>
              <a:t>SpringCloud</a:t>
            </a:r>
            <a:r>
              <a:rPr lang="zh-CN" altLang="zh-CN"/>
              <a:t>技术来解决微服务的设计与管理问题。</a:t>
            </a:r>
            <a:endParaRPr lang="zh-CN" altLang="en-US"/>
          </a:p>
        </p:txBody>
      </p:sp>
      <p:pic>
        <p:nvPicPr>
          <p:cNvPr id="61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895" y="2701397"/>
            <a:ext cx="11544287" cy="2531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8172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Netflix</a:t>
            </a:r>
            <a:r>
              <a:rPr lang="zh-CN" altLang="en-US" smtClean="0"/>
              <a:t>（网飞）</a:t>
            </a:r>
            <a:endParaRPr lang="zh-CN" altLang="en-US"/>
          </a:p>
        </p:txBody>
      </p:sp>
      <p:pic>
        <p:nvPicPr>
          <p:cNvPr id="4" name="图片 3"/>
          <p:cNvPicPr>
            <a:picLocks noChangeAspect="1"/>
          </p:cNvPicPr>
          <p:nvPr/>
        </p:nvPicPr>
        <p:blipFill>
          <a:blip r:embed="rId2"/>
          <a:stretch>
            <a:fillRect/>
          </a:stretch>
        </p:blipFill>
        <p:spPr>
          <a:xfrm>
            <a:off x="264006" y="950688"/>
            <a:ext cx="11626976" cy="5612388"/>
          </a:xfrm>
          <a:prstGeom prst="rect">
            <a:avLst/>
          </a:prstGeom>
        </p:spPr>
      </p:pic>
    </p:spTree>
    <p:extLst>
      <p:ext uri="{BB962C8B-B14F-4D97-AF65-F5344CB8AC3E}">
        <p14:creationId xmlns:p14="http://schemas.microsoft.com/office/powerpoint/2010/main" val="39898367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业务中心</a:t>
            </a:r>
            <a:endParaRPr lang="zh-CN" altLang="en-US"/>
          </a:p>
        </p:txBody>
      </p:sp>
      <p:sp>
        <p:nvSpPr>
          <p:cNvPr id="3" name="内容占位符 2"/>
          <p:cNvSpPr>
            <a:spLocks noGrp="1"/>
          </p:cNvSpPr>
          <p:nvPr>
            <p:ph idx="1"/>
          </p:nvPr>
        </p:nvSpPr>
        <p:spPr/>
        <p:txBody>
          <a:bodyPr/>
          <a:lstStyle/>
          <a:p>
            <a:r>
              <a:rPr lang="zh-CN" altLang="zh-CN"/>
              <a:t>软件项目存在的前提条件就是要有其需要解决的问题，例如：为解决公民信息的管理问题而建立的公民信息管理系统、为了解决企业客户信息留存管理而创建了</a:t>
            </a:r>
            <a:r>
              <a:rPr lang="en-US" altLang="zh-CN"/>
              <a:t>CRM</a:t>
            </a:r>
            <a:r>
              <a:rPr lang="zh-CN" altLang="zh-CN"/>
              <a:t>系统，而每一个系统除了精美的界面展示以及丰富的设备支持之外，最为重要的就是该系统的业务中心设计与开发</a:t>
            </a:r>
            <a:endParaRPr lang="zh-CN" altLang="en-US"/>
          </a:p>
        </p:txBody>
      </p:sp>
      <p:pic>
        <p:nvPicPr>
          <p:cNvPr id="4" name="图片 3"/>
          <p:cNvPicPr>
            <a:picLocks noChangeAspect="1"/>
          </p:cNvPicPr>
          <p:nvPr/>
        </p:nvPicPr>
        <p:blipFill>
          <a:blip r:embed="rId2"/>
          <a:stretch>
            <a:fillRect/>
          </a:stretch>
        </p:blipFill>
        <p:spPr>
          <a:xfrm>
            <a:off x="1155700" y="2515701"/>
            <a:ext cx="10649356" cy="3545509"/>
          </a:xfrm>
          <a:prstGeom prst="rect">
            <a:avLst/>
          </a:prstGeom>
        </p:spPr>
      </p:pic>
    </p:spTree>
    <p:extLst>
      <p:ext uri="{BB962C8B-B14F-4D97-AF65-F5344CB8AC3E}">
        <p14:creationId xmlns:p14="http://schemas.microsoft.com/office/powerpoint/2010/main" val="29265612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SpringCloudNetflix</a:t>
            </a:r>
            <a:r>
              <a:rPr lang="zh-CN" altLang="zh-CN"/>
              <a:t>核心架构</a:t>
            </a:r>
            <a:endParaRPr lang="zh-CN" altLang="en-US"/>
          </a:p>
        </p:txBody>
      </p:sp>
      <p:sp>
        <p:nvSpPr>
          <p:cNvPr id="3" name="内容占位符 2"/>
          <p:cNvSpPr>
            <a:spLocks noGrp="1"/>
          </p:cNvSpPr>
          <p:nvPr>
            <p:ph idx="1"/>
          </p:nvPr>
        </p:nvSpPr>
        <p:spPr/>
        <p:txBody>
          <a:bodyPr/>
          <a:lstStyle/>
          <a:p>
            <a:r>
              <a:rPr lang="en-US" altLang="zh-CN"/>
              <a:t>SpringCloud</a:t>
            </a:r>
            <a:r>
              <a:rPr lang="zh-CN" altLang="zh-CN"/>
              <a:t>是基于</a:t>
            </a:r>
            <a:r>
              <a:rPr lang="en-US" altLang="zh-CN"/>
              <a:t>SpringBoot</a:t>
            </a:r>
            <a:r>
              <a:rPr lang="zh-CN" altLang="zh-CN"/>
              <a:t>基础之上构建的，是一套完整微服务集群架构管理组件集合，每一个组件都是独立的，并且不断的提供有版本更新迭代，其中在</a:t>
            </a:r>
            <a:r>
              <a:rPr lang="en-US" altLang="zh-CN"/>
              <a:t>SpringCloud</a:t>
            </a:r>
            <a:r>
              <a:rPr lang="zh-CN" altLang="zh-CN"/>
              <a:t>早期的技术整合中主要使用了</a:t>
            </a:r>
            <a:r>
              <a:rPr lang="en-US" altLang="zh-CN"/>
              <a:t>Netflix</a:t>
            </a:r>
            <a:r>
              <a:rPr lang="zh-CN" altLang="zh-CN"/>
              <a:t>提供的开发套件</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175" y="2055495"/>
            <a:ext cx="11401425" cy="4201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882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HA</a:t>
            </a:r>
            <a:r>
              <a:rPr lang="zh-CN" altLang="zh-CN"/>
              <a:t>机制</a:t>
            </a:r>
            <a:endParaRPr lang="zh-CN" altLang="en-US"/>
          </a:p>
        </p:txBody>
      </p:sp>
      <p:sp>
        <p:nvSpPr>
          <p:cNvPr id="3" name="内容占位符 2"/>
          <p:cNvSpPr>
            <a:spLocks noGrp="1"/>
          </p:cNvSpPr>
          <p:nvPr>
            <p:ph idx="1"/>
          </p:nvPr>
        </p:nvSpPr>
        <p:spPr/>
        <p:txBody>
          <a:bodyPr/>
          <a:lstStyle/>
          <a:p>
            <a:r>
              <a:rPr lang="en-US" altLang="zh-CN"/>
              <a:t>HA</a:t>
            </a:r>
            <a:r>
              <a:rPr lang="zh-CN" altLang="zh-CN"/>
              <a:t>（</a:t>
            </a:r>
            <a:r>
              <a:rPr lang="en-US" altLang="zh-CN"/>
              <a:t>High Available</a:t>
            </a:r>
            <a:r>
              <a:rPr lang="zh-CN" altLang="zh-CN"/>
              <a:t>、高可用性集群）是保证业务连续性的有效解决方案，一般有两个或两个以上的节点，且分为活动节点及备用节点，当一个节点出现故障之后可以自动的切换到其它节点提供服务</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497" y="2133827"/>
            <a:ext cx="8258583" cy="3566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01295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Eureka</a:t>
            </a:r>
            <a:r>
              <a:rPr lang="zh-CN" altLang="en-US"/>
              <a:t>注册中心</a:t>
            </a:r>
          </a:p>
        </p:txBody>
      </p:sp>
      <p:sp>
        <p:nvSpPr>
          <p:cNvPr id="3" name="内容占位符 2"/>
          <p:cNvSpPr>
            <a:spLocks noGrp="1"/>
          </p:cNvSpPr>
          <p:nvPr>
            <p:ph idx="1"/>
          </p:nvPr>
        </p:nvSpPr>
        <p:spPr/>
        <p:txBody>
          <a:bodyPr/>
          <a:lstStyle/>
          <a:p>
            <a:r>
              <a:rPr lang="zh-CN" altLang="en-US"/>
              <a:t>为了便于微服务的管理，所有的微服务必须统一在注册中心进行注册，不同的微服务利用名称来进行区分（一个微服务的名称会对应有若干个节点），在调用时依据微服务的名称进行访</a:t>
            </a:r>
            <a:r>
              <a:rPr lang="zh-CN" altLang="en-US" smtClean="0"/>
              <a:t>问。</a:t>
            </a:r>
            <a:r>
              <a:rPr lang="zh-CN" altLang="en-US"/>
              <a:t>利用注册中心可以有效的帮助用户监控微服务节点状态，并且可以更加方便的实现</a:t>
            </a:r>
            <a:r>
              <a:rPr lang="en-US" altLang="zh-CN"/>
              <a:t>HA</a:t>
            </a:r>
            <a:r>
              <a:rPr lang="zh-CN" altLang="en-US"/>
              <a:t>机制。由于注册中心是整个微服务的核心所在，这样就需要提供良好的处理性能，并为其配置</a:t>
            </a:r>
            <a:r>
              <a:rPr lang="en-US" altLang="zh-CN"/>
              <a:t>HA</a:t>
            </a:r>
            <a:r>
              <a:rPr lang="zh-CN" altLang="en-US"/>
              <a:t>机制以保证服务的稳定提供。</a:t>
            </a:r>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710" y="2586990"/>
            <a:ext cx="10478770" cy="4128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61487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Ribbon</a:t>
            </a:r>
            <a:r>
              <a:rPr lang="zh-CN" altLang="zh-CN"/>
              <a:t>负载均衡</a:t>
            </a:r>
            <a:endParaRPr lang="zh-CN" altLang="en-US"/>
          </a:p>
        </p:txBody>
      </p:sp>
      <p:sp>
        <p:nvSpPr>
          <p:cNvPr id="3" name="内容占位符 2"/>
          <p:cNvSpPr>
            <a:spLocks noGrp="1"/>
          </p:cNvSpPr>
          <p:nvPr>
            <p:ph idx="1"/>
          </p:nvPr>
        </p:nvSpPr>
        <p:spPr/>
        <p:txBody>
          <a:bodyPr/>
          <a:lstStyle/>
          <a:p>
            <a:r>
              <a:rPr lang="zh-CN" altLang="zh-CN"/>
              <a:t>单个节点微服务的处理性能是有限的，所以为了提升某一个微服务的性能，则必须引入若干个相同的微服务，所有的微服务需要在注册中心进行注册，而为了便于同一微服务的管理，则需要为同样功能的微服务设置相同的名称，在客户端进行微服务调用时，会通过</a:t>
            </a:r>
            <a:r>
              <a:rPr lang="en-US" altLang="zh-CN"/>
              <a:t>Ribbon</a:t>
            </a:r>
            <a:r>
              <a:rPr lang="zh-CN" altLang="zh-CN"/>
              <a:t>组件而后依据微服务的名称找到对应的节点列表，以获取相应的资</a:t>
            </a:r>
            <a:r>
              <a:rPr lang="zh-CN" altLang="zh-CN" smtClean="0"/>
              <a:t>源</a:t>
            </a:r>
            <a:r>
              <a:rPr lang="zh-CN" altLang="en-US" smtClean="0"/>
              <a:t>，</a:t>
            </a:r>
            <a:r>
              <a:rPr lang="en-US" altLang="zh-CN"/>
              <a:t>Ribbon</a:t>
            </a:r>
            <a:r>
              <a:rPr lang="zh-CN" altLang="zh-CN"/>
              <a:t>除了可以实现微服务的调用之外，也可以采用特定的算法实现客户端的负载均衡处理。</a:t>
            </a:r>
            <a:endParaRPr lang="zh-CN" altLang="en-US"/>
          </a:p>
        </p:txBody>
      </p:sp>
      <p:pic>
        <p:nvPicPr>
          <p:cNvPr id="40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949" y="3135948"/>
            <a:ext cx="11463089" cy="2883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28534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Feign</a:t>
            </a:r>
            <a:r>
              <a:rPr lang="zh-CN" altLang="zh-CN"/>
              <a:t>接口映射</a:t>
            </a:r>
            <a:endParaRPr lang="zh-CN" altLang="en-US"/>
          </a:p>
        </p:txBody>
      </p:sp>
      <p:sp>
        <p:nvSpPr>
          <p:cNvPr id="3" name="内容占位符 2"/>
          <p:cNvSpPr>
            <a:spLocks noGrp="1"/>
          </p:cNvSpPr>
          <p:nvPr>
            <p:ph idx="1"/>
          </p:nvPr>
        </p:nvSpPr>
        <p:spPr/>
        <p:txBody>
          <a:bodyPr/>
          <a:lstStyle/>
          <a:p>
            <a:r>
              <a:rPr lang="zh-CN" altLang="zh-CN"/>
              <a:t>每一个微服务都会提供有若干个不同的访问接口，而为了便于客户端的调用可以将全部的资源接口映射为一个</a:t>
            </a:r>
            <a:r>
              <a:rPr lang="en-US" altLang="zh-CN"/>
              <a:t>Java</a:t>
            </a:r>
            <a:r>
              <a:rPr lang="zh-CN" altLang="zh-CN"/>
              <a:t>接口，这样客户端只需要通过</a:t>
            </a:r>
            <a:r>
              <a:rPr lang="en-US" altLang="zh-CN"/>
              <a:t>Java</a:t>
            </a:r>
            <a:r>
              <a:rPr lang="zh-CN" altLang="zh-CN"/>
              <a:t>接口即可实现服务端资源调</a:t>
            </a:r>
            <a:r>
              <a:rPr lang="zh-CN" altLang="zh-CN" smtClean="0"/>
              <a:t>用，</a:t>
            </a:r>
            <a:r>
              <a:rPr lang="zh-CN" altLang="zh-CN"/>
              <a:t>此时就可以依靠</a:t>
            </a:r>
            <a:r>
              <a:rPr lang="en-US" altLang="zh-CN"/>
              <a:t>Feign</a:t>
            </a:r>
            <a:r>
              <a:rPr lang="zh-CN" altLang="zh-CN"/>
              <a:t>技术实现接口的映射转换处理。</a:t>
            </a:r>
            <a:endParaRPr lang="zh-CN" altLang="en-US"/>
          </a:p>
        </p:txBody>
      </p:sp>
      <p:pic>
        <p:nvPicPr>
          <p:cNvPr id="51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9" y="2045334"/>
            <a:ext cx="11658229" cy="2526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67139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微服务网关</a:t>
            </a:r>
            <a:endParaRPr lang="zh-CN" altLang="en-US"/>
          </a:p>
        </p:txBody>
      </p:sp>
      <p:sp>
        <p:nvSpPr>
          <p:cNvPr id="3" name="内容占位符 2"/>
          <p:cNvSpPr>
            <a:spLocks noGrp="1"/>
          </p:cNvSpPr>
          <p:nvPr>
            <p:ph idx="1"/>
          </p:nvPr>
        </p:nvSpPr>
        <p:spPr/>
        <p:txBody>
          <a:bodyPr/>
          <a:lstStyle/>
          <a:p>
            <a:r>
              <a:rPr lang="zh-CN" altLang="zh-CN"/>
              <a:t>网关可以实现不同类别微服务的统一管理，所有的客户端通过网关路由进行微服务的访问，这样就解决了微服务集群架构中节点过多所造成的服务管理问题</a:t>
            </a:r>
            <a:r>
              <a:rPr lang="zh-CN" altLang="zh-CN" smtClean="0"/>
              <a:t>，在</a:t>
            </a:r>
            <a:r>
              <a:rPr lang="zh-CN" altLang="zh-CN"/>
              <a:t>早期的</a:t>
            </a:r>
            <a:r>
              <a:rPr lang="en-US" altLang="zh-CN"/>
              <a:t>SpringCloud</a:t>
            </a:r>
            <a:r>
              <a:rPr lang="zh-CN" altLang="zh-CN"/>
              <a:t>技术中使用了</a:t>
            </a:r>
            <a:r>
              <a:rPr lang="en-US" altLang="zh-CN"/>
              <a:t>Netflix</a:t>
            </a:r>
            <a:r>
              <a:rPr lang="zh-CN" altLang="zh-CN"/>
              <a:t>中的</a:t>
            </a:r>
            <a:r>
              <a:rPr lang="en-US" altLang="zh-CN"/>
              <a:t>Zuul</a:t>
            </a:r>
            <a:r>
              <a:rPr lang="zh-CN" altLang="zh-CN"/>
              <a:t>组件实现了网关微服务的开发，而后由于</a:t>
            </a:r>
            <a:r>
              <a:rPr lang="en-US" altLang="zh-CN"/>
              <a:t>Zuul</a:t>
            </a:r>
            <a:r>
              <a:rPr lang="zh-CN" altLang="zh-CN"/>
              <a:t>的性能较差，在随后又基于</a:t>
            </a:r>
            <a:r>
              <a:rPr lang="en-US" altLang="zh-CN"/>
              <a:t>Netty</a:t>
            </a:r>
            <a:r>
              <a:rPr lang="zh-CN" altLang="zh-CN"/>
              <a:t>开发框架开发了</a:t>
            </a:r>
            <a:r>
              <a:rPr lang="en-US" altLang="zh-CN"/>
              <a:t>SpringCloudGateway</a:t>
            </a:r>
            <a:r>
              <a:rPr lang="zh-CN" altLang="zh-CN"/>
              <a:t>网关技术。</a:t>
            </a:r>
            <a:endParaRPr lang="zh-CN" altLang="en-US"/>
          </a:p>
        </p:txBody>
      </p:sp>
      <p:pic>
        <p:nvPicPr>
          <p:cNvPr id="61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15" y="2314575"/>
            <a:ext cx="11700157" cy="212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19556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SpringCloudConfig</a:t>
            </a:r>
            <a:endParaRPr lang="zh-CN" altLang="en-US"/>
          </a:p>
        </p:txBody>
      </p:sp>
      <p:sp>
        <p:nvSpPr>
          <p:cNvPr id="3" name="内容占位符 2"/>
          <p:cNvSpPr>
            <a:spLocks noGrp="1"/>
          </p:cNvSpPr>
          <p:nvPr>
            <p:ph idx="1"/>
          </p:nvPr>
        </p:nvSpPr>
        <p:spPr/>
        <p:txBody>
          <a:bodyPr/>
          <a:lstStyle/>
          <a:p>
            <a:r>
              <a:rPr lang="zh-CN" altLang="zh-CN"/>
              <a:t>微服务的出现使得业务中心的维护更加的复杂化，同时也增加了服务的维护难度，在一个完整的微服务系统之中可能会包含有成百上千个微服务节点，同时也会随着业务的不断发展出现更多的微服务，为了便于微服务的配置管理，在</a:t>
            </a:r>
            <a:r>
              <a:rPr lang="en-US" altLang="zh-CN"/>
              <a:t>SpringCloud</a:t>
            </a:r>
            <a:r>
              <a:rPr lang="zh-CN" altLang="zh-CN"/>
              <a:t>技术中提供了</a:t>
            </a:r>
            <a:r>
              <a:rPr lang="en-US" altLang="zh-CN"/>
              <a:t>SpringCloudConfig</a:t>
            </a:r>
            <a:r>
              <a:rPr lang="zh-CN" altLang="zh-CN"/>
              <a:t>技术，所有的微服务都可以直接通过</a:t>
            </a:r>
            <a:r>
              <a:rPr lang="en-US" altLang="zh-CN"/>
              <a:t>SpringCloudConfig</a:t>
            </a:r>
            <a:r>
              <a:rPr lang="zh-CN" altLang="zh-CN"/>
              <a:t>动态的实现服务配置文件的抓取，同时维护者也可以直接将各个微服务所需要的内容保存在</a:t>
            </a:r>
            <a:r>
              <a:rPr lang="en-US" altLang="zh-CN"/>
              <a:t>GIT</a:t>
            </a:r>
            <a:r>
              <a:rPr lang="zh-CN" altLang="zh-CN"/>
              <a:t>或</a:t>
            </a:r>
            <a:r>
              <a:rPr lang="en-US" altLang="zh-CN"/>
              <a:t>SVN</a:t>
            </a:r>
            <a:r>
              <a:rPr lang="zh-CN" altLang="zh-CN"/>
              <a:t>服务器之</a:t>
            </a:r>
            <a:r>
              <a:rPr lang="zh-CN" altLang="zh-CN" smtClean="0"/>
              <a:t>中，</a:t>
            </a:r>
            <a:r>
              <a:rPr lang="zh-CN" altLang="zh-CN"/>
              <a:t>这样就可以轻松的实现微服务的配置维护。</a:t>
            </a:r>
            <a:endParaRPr lang="zh-CN" altLang="en-US"/>
          </a:p>
        </p:txBody>
      </p:sp>
      <p:pic>
        <p:nvPicPr>
          <p:cNvPr id="717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932" y="2969895"/>
            <a:ext cx="11559124" cy="204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8927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SpringCloudAlibaba</a:t>
            </a:r>
            <a:r>
              <a:rPr lang="zh-CN" altLang="zh-CN"/>
              <a:t>架构</a:t>
            </a:r>
            <a:endParaRPr lang="zh-CN" altLang="en-US"/>
          </a:p>
        </p:txBody>
      </p:sp>
      <p:sp>
        <p:nvSpPr>
          <p:cNvPr id="3" name="内容占位符 2"/>
          <p:cNvSpPr>
            <a:spLocks noGrp="1"/>
          </p:cNvSpPr>
          <p:nvPr>
            <p:ph idx="1"/>
          </p:nvPr>
        </p:nvSpPr>
        <p:spPr/>
        <p:txBody>
          <a:bodyPr/>
          <a:lstStyle/>
          <a:p>
            <a:r>
              <a:rPr lang="en-US" altLang="zh-CN"/>
              <a:t>SpringCloudAlibaba</a:t>
            </a:r>
            <a:r>
              <a:rPr lang="zh-CN" altLang="zh-CN"/>
              <a:t>是阿里巴巴结合自身的微服务实践开源的一套微服务管理套件，由若干个不同的应用组件所组成，但是其核心依然是围绕着</a:t>
            </a:r>
            <a:r>
              <a:rPr lang="en-US" altLang="zh-CN"/>
              <a:t>RESTful</a:t>
            </a:r>
            <a:r>
              <a:rPr lang="zh-CN" altLang="zh-CN"/>
              <a:t>微服务应用展开的</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651" y="1766283"/>
            <a:ext cx="11575686" cy="4378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90761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SpringCloudAlibaba</a:t>
            </a:r>
            <a:r>
              <a:rPr lang="zh-CN" altLang="en-US" smtClean="0"/>
              <a:t>扩展套件</a:t>
            </a:r>
            <a:endParaRPr lang="zh-CN" altLang="en-US"/>
          </a:p>
        </p:txBody>
      </p:sp>
      <p:sp>
        <p:nvSpPr>
          <p:cNvPr id="3" name="内容占位符 2"/>
          <p:cNvSpPr>
            <a:spLocks noGrp="1"/>
          </p:cNvSpPr>
          <p:nvPr>
            <p:ph idx="1"/>
          </p:nvPr>
        </p:nvSpPr>
        <p:spPr/>
        <p:txBody>
          <a:bodyPr/>
          <a:lstStyle/>
          <a:p>
            <a:r>
              <a:rPr lang="en-US" altLang="zh-CN"/>
              <a:t>Nacos</a:t>
            </a:r>
            <a:r>
              <a:rPr lang="zh-CN" altLang="en-US"/>
              <a:t>注册中心：提供了微服务的注册与发现服务，基于可视化的方式实现了微服务的管理，与</a:t>
            </a:r>
            <a:r>
              <a:rPr lang="en-US" altLang="zh-CN"/>
              <a:t>Erueka</a:t>
            </a:r>
            <a:r>
              <a:rPr lang="zh-CN" altLang="en-US"/>
              <a:t>功能类似，但是其处理性能更高</a:t>
            </a:r>
            <a:r>
              <a:rPr lang="zh-CN" altLang="en-US" smtClean="0"/>
              <a:t>；</a:t>
            </a:r>
            <a:endParaRPr lang="en-US" altLang="zh-CN" smtClean="0"/>
          </a:p>
          <a:p>
            <a:r>
              <a:rPr lang="en-US" altLang="zh-CN"/>
              <a:t>Sentinel</a:t>
            </a:r>
            <a:r>
              <a:rPr lang="zh-CN" altLang="en-US"/>
              <a:t>分布式流控：面向分布式微服务架构的轻量级高可用的流控组件，以流量作为切入点，从流量控制，熔断降级，系统负载保护等维度帮助用户保证服务的稳定性。常用于实现限流、熔断降级等策略</a:t>
            </a:r>
            <a:r>
              <a:rPr lang="zh-CN" altLang="en-US" smtClean="0"/>
              <a:t>；</a:t>
            </a:r>
            <a:endParaRPr lang="en-US" altLang="zh-CN" smtClean="0"/>
          </a:p>
          <a:p>
            <a:r>
              <a:rPr lang="en-US" altLang="zh-CN"/>
              <a:t>RocketMQ</a:t>
            </a:r>
            <a:r>
              <a:rPr lang="zh-CN" altLang="en-US"/>
              <a:t>消息组件：基于</a:t>
            </a:r>
            <a:r>
              <a:rPr lang="en-US" altLang="zh-CN"/>
              <a:t>Java</a:t>
            </a:r>
            <a:r>
              <a:rPr lang="zh-CN" altLang="en-US"/>
              <a:t>的高性能、高吞吐量的消息队列，在</a:t>
            </a:r>
            <a:r>
              <a:rPr lang="en-US" altLang="zh-CN"/>
              <a:t>SpringCloud Alibaba</a:t>
            </a:r>
            <a:r>
              <a:rPr lang="zh-CN" altLang="en-US"/>
              <a:t>生态用于实现消息驱动的业务开发</a:t>
            </a:r>
            <a:r>
              <a:rPr lang="zh-CN" altLang="en-US" smtClean="0"/>
              <a:t>；</a:t>
            </a:r>
            <a:endParaRPr lang="en-US" altLang="zh-CN" smtClean="0"/>
          </a:p>
          <a:p>
            <a:r>
              <a:rPr lang="en-US" altLang="zh-CN"/>
              <a:t>SEATA</a:t>
            </a:r>
            <a:r>
              <a:rPr lang="zh-CN" altLang="en-US"/>
              <a:t>分布式事务组件：基于</a:t>
            </a:r>
            <a:r>
              <a:rPr lang="en-US" altLang="zh-CN"/>
              <a:t>RocketMQ</a:t>
            </a:r>
            <a:r>
              <a:rPr lang="zh-CN" altLang="en-US"/>
              <a:t>机制实现了多个微服务的分布式事务管理</a:t>
            </a:r>
            <a:r>
              <a:rPr lang="zh-CN" altLang="en-US" smtClean="0"/>
              <a:t>；</a:t>
            </a:r>
            <a:endParaRPr lang="en-US" altLang="zh-CN" smtClean="0"/>
          </a:p>
          <a:p>
            <a:r>
              <a:rPr lang="en-US" altLang="zh-CN"/>
              <a:t>Dubbo</a:t>
            </a:r>
            <a:r>
              <a:rPr lang="zh-CN" altLang="en-US"/>
              <a:t>组件：可以直接进行</a:t>
            </a:r>
            <a:r>
              <a:rPr lang="en-US" altLang="zh-CN"/>
              <a:t>Dubbo</a:t>
            </a:r>
            <a:r>
              <a:rPr lang="zh-CN" altLang="en-US"/>
              <a:t>框架的整合，同时也可以直接通过</a:t>
            </a:r>
            <a:r>
              <a:rPr lang="en-US" altLang="zh-CN"/>
              <a:t>Nacos</a:t>
            </a:r>
            <a:r>
              <a:rPr lang="zh-CN" altLang="en-US"/>
              <a:t>进行服务注册管理</a:t>
            </a:r>
            <a:r>
              <a:rPr lang="zh-CN" altLang="en-US" smtClean="0"/>
              <a:t>。</a:t>
            </a:r>
            <a:endParaRPr lang="zh-CN" altLang="en-US"/>
          </a:p>
        </p:txBody>
      </p:sp>
    </p:spTree>
    <p:extLst>
      <p:ext uri="{BB962C8B-B14F-4D97-AF65-F5344CB8AC3E}">
        <p14:creationId xmlns:p14="http://schemas.microsoft.com/office/powerpoint/2010/main" val="31422032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SpringCloud</a:t>
            </a:r>
            <a:r>
              <a:rPr lang="zh-CN" altLang="zh-CN"/>
              <a:t>技术架构对比</a:t>
            </a:r>
            <a:endParaRPr lang="zh-CN" altLang="en-US"/>
          </a:p>
        </p:txBody>
      </p:sp>
      <p:graphicFrame>
        <p:nvGraphicFramePr>
          <p:cNvPr id="4" name="表格 3"/>
          <p:cNvGraphicFramePr>
            <a:graphicFrameLocks noGrp="1"/>
          </p:cNvGraphicFramePr>
          <p:nvPr>
            <p:extLst/>
          </p:nvPr>
        </p:nvGraphicFramePr>
        <p:xfrm>
          <a:off x="180816" y="940529"/>
          <a:ext cx="11757183" cy="3555270"/>
        </p:xfrm>
        <a:graphic>
          <a:graphicData uri="http://schemas.openxmlformats.org/drawingml/2006/table">
            <a:tbl>
              <a:tblPr>
                <a:tableStyleId>{5C22544A-7EE6-4342-B048-85BDC9FD1C3A}</a:tableStyleId>
              </a:tblPr>
              <a:tblGrid>
                <a:gridCol w="814490">
                  <a:extLst>
                    <a:ext uri="{9D8B030D-6E8A-4147-A177-3AD203B41FA5}">
                      <a16:colId xmlns:a16="http://schemas.microsoft.com/office/drawing/2014/main" val="4132364132"/>
                    </a:ext>
                  </a:extLst>
                </a:gridCol>
                <a:gridCol w="2189127">
                  <a:extLst>
                    <a:ext uri="{9D8B030D-6E8A-4147-A177-3AD203B41FA5}">
                      <a16:colId xmlns:a16="http://schemas.microsoft.com/office/drawing/2014/main" val="369793933"/>
                    </a:ext>
                  </a:extLst>
                </a:gridCol>
                <a:gridCol w="4376783">
                  <a:extLst>
                    <a:ext uri="{9D8B030D-6E8A-4147-A177-3AD203B41FA5}">
                      <a16:colId xmlns:a16="http://schemas.microsoft.com/office/drawing/2014/main" val="2267706956"/>
                    </a:ext>
                  </a:extLst>
                </a:gridCol>
                <a:gridCol w="4376783">
                  <a:extLst>
                    <a:ext uri="{9D8B030D-6E8A-4147-A177-3AD203B41FA5}">
                      <a16:colId xmlns:a16="http://schemas.microsoft.com/office/drawing/2014/main" val="2584530833"/>
                    </a:ext>
                  </a:extLst>
                </a:gridCol>
              </a:tblGrid>
              <a:tr h="395030">
                <a:tc>
                  <a:txBody>
                    <a:bodyPr/>
                    <a:lstStyle/>
                    <a:p>
                      <a:pPr algn="ctr">
                        <a:spcAft>
                          <a:spcPts val="0"/>
                        </a:spcAft>
                      </a:pPr>
                      <a:r>
                        <a:rPr lang="en-US" sz="1600" b="1" kern="100">
                          <a:effectLst/>
                        </a:rPr>
                        <a:t>No.</a:t>
                      </a:r>
                      <a:endParaRPr lang="zh-CN" sz="16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b="1" kern="100">
                          <a:effectLst/>
                        </a:rPr>
                        <a:t>描述</a:t>
                      </a:r>
                      <a:endParaRPr lang="zh-CN" sz="16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b="1" kern="100">
                          <a:effectLst/>
                        </a:rPr>
                        <a:t>SpringCloudNetflix</a:t>
                      </a:r>
                      <a:endParaRPr lang="zh-CN" sz="16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b="1" kern="100">
                          <a:effectLst/>
                        </a:rPr>
                        <a:t>SpringCloudAlibaba</a:t>
                      </a:r>
                      <a:endParaRPr lang="zh-CN" sz="1600" b="1"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814405642"/>
                  </a:ext>
                </a:extLst>
              </a:tr>
              <a:tr h="395030">
                <a:tc>
                  <a:txBody>
                    <a:bodyPr/>
                    <a:lstStyle/>
                    <a:p>
                      <a:pPr algn="ctr">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服务发现</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Eureka</a:t>
                      </a:r>
                      <a:r>
                        <a:rPr lang="zh-CN" sz="1600" kern="100">
                          <a:effectLst/>
                        </a:rPr>
                        <a:t>（停止更新）</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Nacos</a:t>
                      </a:r>
                      <a:r>
                        <a:rPr lang="zh-CN" sz="1600" kern="100">
                          <a:effectLst/>
                        </a:rPr>
                        <a:t>（持续更新）</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00003398"/>
                  </a:ext>
                </a:extLst>
              </a:tr>
              <a:tr h="395030">
                <a:tc>
                  <a:txBody>
                    <a:bodyPr/>
                    <a:lstStyle/>
                    <a:p>
                      <a:pPr algn="ctr">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配置中心</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Spring Cloud Config </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Nacos </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06395870"/>
                  </a:ext>
                </a:extLst>
              </a:tr>
              <a:tr h="395030">
                <a:tc>
                  <a:txBody>
                    <a:bodyPr/>
                    <a:lstStyle/>
                    <a:p>
                      <a:pPr algn="ctr">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断路保护</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Hystrix </a:t>
                      </a:r>
                      <a:r>
                        <a:rPr lang="zh-CN" sz="1600" kern="100">
                          <a:effectLst/>
                        </a:rPr>
                        <a:t>断路保护</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Sentinel </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9797929"/>
                  </a:ext>
                </a:extLst>
              </a:tr>
              <a:tr h="395030">
                <a:tc>
                  <a:txBody>
                    <a:bodyPr/>
                    <a:lstStyle/>
                    <a:p>
                      <a:pPr algn="ctr">
                        <a:spcAft>
                          <a:spcPts val="0"/>
                        </a:spcAft>
                      </a:pPr>
                      <a:r>
                        <a:rPr lang="en-US" sz="1600" kern="100">
                          <a:effectLst/>
                        </a:rPr>
                        <a:t>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链路追踪</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Sleuth </a:t>
                      </a:r>
                      <a:r>
                        <a:rPr lang="zh-CN" sz="1600" kern="100">
                          <a:effectLst/>
                        </a:rPr>
                        <a:t>调用链监控</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5361172"/>
                  </a:ext>
                </a:extLst>
              </a:tr>
              <a:tr h="395030">
                <a:tc>
                  <a:txBody>
                    <a:bodyPr/>
                    <a:lstStyle/>
                    <a:p>
                      <a:pPr algn="ctr">
                        <a:spcAft>
                          <a:spcPts val="0"/>
                        </a:spcAft>
                      </a:pPr>
                      <a:r>
                        <a:rPr lang="en-US" sz="1600" kern="100">
                          <a:effectLst/>
                        </a:rPr>
                        <a:t>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负载均衡</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Ribbon</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96274684"/>
                  </a:ext>
                </a:extLst>
              </a:tr>
              <a:tr h="395030">
                <a:tc>
                  <a:txBody>
                    <a:bodyPr/>
                    <a:lstStyle/>
                    <a:p>
                      <a:pPr algn="ctr">
                        <a:spcAft>
                          <a:spcPts val="0"/>
                        </a:spcAft>
                      </a:pPr>
                      <a:r>
                        <a:rPr lang="en-US" sz="1600" kern="100">
                          <a:effectLst/>
                        </a:rPr>
                        <a:t>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远程调用</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Open Feign</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Dubbo</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62565900"/>
                  </a:ext>
                </a:extLst>
              </a:tr>
              <a:tr h="395030">
                <a:tc>
                  <a:txBody>
                    <a:bodyPr/>
                    <a:lstStyle/>
                    <a:p>
                      <a:pPr algn="ctr">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分布式事务</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SEATA</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52565785"/>
                  </a:ext>
                </a:extLst>
              </a:tr>
              <a:tr h="395030">
                <a:tc>
                  <a:txBody>
                    <a:bodyPr/>
                    <a:lstStyle/>
                    <a:p>
                      <a:pPr algn="ctr">
                        <a:spcAft>
                          <a:spcPts val="0"/>
                        </a:spcAft>
                      </a:pPr>
                      <a:r>
                        <a:rPr lang="en-US" sz="1600" kern="100">
                          <a:effectLst/>
                        </a:rPr>
                        <a:t>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服务网关</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Spring Cloud Gateway</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80524009"/>
                  </a:ext>
                </a:extLst>
              </a:tr>
            </a:tbl>
          </a:graphicData>
        </a:graphic>
      </p:graphicFrame>
      <p:sp>
        <p:nvSpPr>
          <p:cNvPr id="5" name="矩形 4"/>
          <p:cNvSpPr/>
          <p:nvPr/>
        </p:nvSpPr>
        <p:spPr>
          <a:xfrm>
            <a:off x="6243320" y="4795747"/>
            <a:ext cx="5369560" cy="1477328"/>
          </a:xfrm>
          <a:prstGeom prst="rect">
            <a:avLst/>
          </a:prstGeom>
        </p:spPr>
        <p:txBody>
          <a:bodyPr wrap="square">
            <a:spAutoFit/>
          </a:bodyPr>
          <a:lstStyle/>
          <a:p>
            <a:r>
              <a:rPr lang="zh-CN" altLang="en-US" b="1"/>
              <a:t>SpringCloudAlibaba有很多的组件依然需要使用到SpringCloudNetflix中所提供的组件，两者属于互补的关系，最终可以确定要使用的技术组件为：Nacos + Sentinel + SEATA + Ribbon + Feign + SpringCloudGateway + Sleuth。</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7228" y="4913451"/>
            <a:ext cx="1388438" cy="1241919"/>
          </a:xfrm>
          <a:prstGeom prst="rect">
            <a:avLst/>
          </a:prstGeom>
        </p:spPr>
      </p:pic>
    </p:spTree>
    <p:extLst>
      <p:ext uri="{BB962C8B-B14F-4D97-AF65-F5344CB8AC3E}">
        <p14:creationId xmlns:p14="http://schemas.microsoft.com/office/powerpoint/2010/main" val="40334216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传统项目开发</a:t>
            </a:r>
            <a:endParaRPr lang="zh-CN" altLang="en-US"/>
          </a:p>
        </p:txBody>
      </p:sp>
      <p:sp>
        <p:nvSpPr>
          <p:cNvPr id="3" name="内容占位符 2"/>
          <p:cNvSpPr>
            <a:spLocks noGrp="1"/>
          </p:cNvSpPr>
          <p:nvPr>
            <p:ph idx="1"/>
          </p:nvPr>
        </p:nvSpPr>
        <p:spPr/>
        <p:txBody>
          <a:bodyPr/>
          <a:lstStyle/>
          <a:p>
            <a:r>
              <a:rPr lang="zh-CN" altLang="zh-CN"/>
              <a:t>在现代项目开发中，很多的业务处理都离不开数据的支持。在传统的单</a:t>
            </a:r>
            <a:r>
              <a:rPr lang="en-US" altLang="zh-CN"/>
              <a:t>WEB</a:t>
            </a:r>
            <a:r>
              <a:rPr lang="zh-CN" altLang="zh-CN"/>
              <a:t>实例系统开发的环境中，为了可以清楚的描述出业务中心的概念，往往会为其设计专属的业务层与数据层，这样在控制层进行请求处理时，就可以依据业务层的方法并结合实例的注入管理进行业务层的功能调用</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736" y="2368550"/>
            <a:ext cx="11127516" cy="3488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4262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手机扫码 </a:t>
            </a:r>
            <a:r>
              <a:rPr lang="en-US" altLang="zh-CN" smtClean="0"/>
              <a:t>—— </a:t>
            </a:r>
            <a:r>
              <a:rPr lang="zh-CN" altLang="en-US" smtClean="0"/>
              <a:t>随时关注我们</a:t>
            </a:r>
            <a:endParaRPr lang="zh-CN" altLang="en-US"/>
          </a:p>
        </p:txBody>
      </p:sp>
      <p:pic>
        <p:nvPicPr>
          <p:cNvPr id="3" name="图片 2"/>
          <p:cNvPicPr>
            <a:picLocks noChangeAspect="1"/>
          </p:cNvPicPr>
          <p:nvPr/>
        </p:nvPicPr>
        <p:blipFill>
          <a:blip r:embed="rId2"/>
          <a:stretch>
            <a:fillRect/>
          </a:stretch>
        </p:blipFill>
        <p:spPr>
          <a:xfrm>
            <a:off x="223246" y="1957423"/>
            <a:ext cx="11708496" cy="4292094"/>
          </a:xfrm>
          <a:prstGeom prst="rect">
            <a:avLst/>
          </a:prstGeom>
        </p:spPr>
      </p:pic>
      <p:sp>
        <p:nvSpPr>
          <p:cNvPr id="4" name="文本框 3"/>
          <p:cNvSpPr txBox="1"/>
          <p:nvPr/>
        </p:nvSpPr>
        <p:spPr>
          <a:xfrm>
            <a:off x="223246" y="849087"/>
            <a:ext cx="11273429" cy="1015663"/>
          </a:xfrm>
          <a:prstGeom prst="rect">
            <a:avLst/>
          </a:prstGeom>
          <a:noFill/>
        </p:spPr>
        <p:txBody>
          <a:bodyPr wrap="square" rtlCol="0">
            <a:spAutoFit/>
          </a:bodyPr>
          <a:lstStyle/>
          <a:p>
            <a:r>
              <a:rPr lang="zh-CN" altLang="en-US" sz="3000" b="1" smtClean="0">
                <a:latin typeface="微软雅黑" panose="020B0503020204020204" pitchFamily="34" charset="-122"/>
                <a:ea typeface="微软雅黑" panose="020B0503020204020204" pitchFamily="34" charset="-122"/>
              </a:rPr>
              <a:t>我们将持续进行各类编程技术的课程直播，如果你想第一时间收到我们的课程直播信息，可以拿出手机，通过不同平台</a:t>
            </a:r>
            <a:r>
              <a:rPr lang="en-US" altLang="zh-CN" sz="3000" b="1" smtClean="0">
                <a:latin typeface="微软雅黑" panose="020B0503020204020204" pitchFamily="34" charset="-122"/>
                <a:ea typeface="微软雅黑" panose="020B0503020204020204" pitchFamily="34" charset="-122"/>
              </a:rPr>
              <a:t>APP</a:t>
            </a:r>
            <a:r>
              <a:rPr lang="zh-CN" altLang="en-US" sz="3000" b="1" smtClean="0">
                <a:latin typeface="微软雅黑" panose="020B0503020204020204" pitchFamily="34" charset="-122"/>
                <a:ea typeface="微软雅黑" panose="020B0503020204020204" pitchFamily="34" charset="-122"/>
              </a:rPr>
              <a:t>扫码关注。</a:t>
            </a:r>
            <a:endParaRPr lang="zh-CN" altLang="en-US" sz="3000"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83161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26"/>
          <p:cNvPicPr>
            <a:picLocks noChangeAspect="1"/>
          </p:cNvPicPr>
          <p:nvPr/>
        </p:nvPicPr>
        <p:blipFill>
          <a:blip r:embed="rId2"/>
          <a:stretch>
            <a:fillRect/>
          </a:stretch>
        </p:blipFill>
        <p:spPr>
          <a:xfrm>
            <a:off x="291801" y="107779"/>
            <a:ext cx="11608397" cy="6642441"/>
          </a:xfrm>
          <a:prstGeom prst="rect">
            <a:avLst/>
          </a:prstGeom>
        </p:spPr>
      </p:pic>
    </p:spTree>
    <p:extLst>
      <p:ext uri="{BB962C8B-B14F-4D97-AF65-F5344CB8AC3E}">
        <p14:creationId xmlns:p14="http://schemas.microsoft.com/office/powerpoint/2010/main" val="731228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26"/>
          <p:cNvPicPr>
            <a:picLocks noChangeAspect="1"/>
          </p:cNvPicPr>
          <p:nvPr/>
        </p:nvPicPr>
        <p:blipFill>
          <a:blip r:embed="rId2"/>
          <a:stretch>
            <a:fillRect/>
          </a:stretch>
        </p:blipFill>
        <p:spPr>
          <a:xfrm>
            <a:off x="360944" y="104058"/>
            <a:ext cx="11256748" cy="6554437"/>
          </a:xfrm>
          <a:prstGeom prst="rect">
            <a:avLst/>
          </a:prstGeom>
        </p:spPr>
      </p:pic>
    </p:spTree>
    <p:extLst>
      <p:ext uri="{BB962C8B-B14F-4D97-AF65-F5344CB8AC3E}">
        <p14:creationId xmlns:p14="http://schemas.microsoft.com/office/powerpoint/2010/main" val="690752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技术学习小程序</a:t>
            </a:r>
            <a:endParaRPr lang="zh-CN" altLang="en-US"/>
          </a:p>
        </p:txBody>
      </p:sp>
      <p:sp>
        <p:nvSpPr>
          <p:cNvPr id="3" name="内容占位符 2"/>
          <p:cNvSpPr>
            <a:spLocks noGrp="1"/>
          </p:cNvSpPr>
          <p:nvPr>
            <p:ph idx="1"/>
          </p:nvPr>
        </p:nvSpPr>
        <p:spPr/>
        <p:txBody>
          <a:bodyPr/>
          <a:lstStyle/>
          <a:p>
            <a:r>
              <a:rPr lang="zh-CN" altLang="en-US" smtClean="0"/>
              <a:t>打开微信添加“沐言优拓”小程序，里面有免费的各类编程资源，通过手机直接学习。</a:t>
            </a:r>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404530"/>
            <a:ext cx="4819650" cy="481965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2409" y="1404530"/>
            <a:ext cx="2472160" cy="535305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6355" y="1404530"/>
            <a:ext cx="2909355" cy="5308568"/>
          </a:xfrm>
          <a:prstGeom prst="rect">
            <a:avLst/>
          </a:prstGeom>
        </p:spPr>
      </p:pic>
      <p:sp>
        <p:nvSpPr>
          <p:cNvPr id="7" name="文本框 6"/>
          <p:cNvSpPr txBox="1"/>
          <p:nvPr/>
        </p:nvSpPr>
        <p:spPr>
          <a:xfrm>
            <a:off x="11257270" y="1629139"/>
            <a:ext cx="415498" cy="923330"/>
          </a:xfrm>
          <a:prstGeom prst="rect">
            <a:avLst/>
          </a:prstGeom>
          <a:noFill/>
        </p:spPr>
        <p:txBody>
          <a:bodyPr wrap="none" rtlCol="0">
            <a:spAutoFit/>
          </a:bodyPr>
          <a:lstStyle/>
          <a:p>
            <a:r>
              <a:rPr lang="zh-CN" altLang="en-US" b="1" smtClean="0">
                <a:latin typeface="微软雅黑" panose="020B0503020204020204" pitchFamily="34" charset="-122"/>
                <a:ea typeface="微软雅黑" panose="020B0503020204020204" pitchFamily="34" charset="-122"/>
              </a:rPr>
              <a:t>李</a:t>
            </a:r>
            <a:endParaRPr lang="en-US" altLang="zh-CN" b="1" smtClean="0">
              <a:latin typeface="微软雅黑" panose="020B0503020204020204" pitchFamily="34" charset="-122"/>
              <a:ea typeface="微软雅黑" panose="020B0503020204020204" pitchFamily="34" charset="-122"/>
            </a:endParaRPr>
          </a:p>
          <a:p>
            <a:r>
              <a:rPr lang="zh-CN" altLang="en-US" b="1" smtClean="0">
                <a:latin typeface="微软雅黑" panose="020B0503020204020204" pitchFamily="34" charset="-122"/>
                <a:ea typeface="微软雅黑" panose="020B0503020204020204" pitchFamily="34" charset="-122"/>
              </a:rPr>
              <a:t>兴</a:t>
            </a:r>
            <a:endParaRPr lang="en-US" altLang="zh-CN" b="1" smtClean="0">
              <a:latin typeface="微软雅黑" panose="020B0503020204020204" pitchFamily="34" charset="-122"/>
              <a:ea typeface="微软雅黑" panose="020B0503020204020204" pitchFamily="34" charset="-122"/>
            </a:endParaRPr>
          </a:p>
          <a:p>
            <a:r>
              <a:rPr lang="zh-CN" altLang="en-US" b="1" smtClean="0">
                <a:latin typeface="微软雅黑" panose="020B0503020204020204" pitchFamily="34" charset="-122"/>
                <a:ea typeface="微软雅黑" panose="020B0503020204020204" pitchFamily="34" charset="-122"/>
              </a:rPr>
              <a:t>华</a:t>
            </a: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93477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业务中心</a:t>
            </a:r>
            <a:endParaRPr lang="zh-CN" altLang="en-US"/>
          </a:p>
        </p:txBody>
      </p:sp>
      <p:sp>
        <p:nvSpPr>
          <p:cNvPr id="3" name="内容占位符 2"/>
          <p:cNvSpPr>
            <a:spLocks noGrp="1"/>
          </p:cNvSpPr>
          <p:nvPr>
            <p:ph idx="1"/>
          </p:nvPr>
        </p:nvSpPr>
        <p:spPr/>
        <p:txBody>
          <a:bodyPr/>
          <a:lstStyle/>
          <a:p>
            <a:r>
              <a:rPr lang="zh-CN" altLang="zh-CN"/>
              <a:t>随着项目业务的不断完善以及并发量的不断提升，如果使用单一的</a:t>
            </a:r>
            <a:r>
              <a:rPr lang="en-US" altLang="zh-CN"/>
              <a:t>WEB</a:t>
            </a:r>
            <a:r>
              <a:rPr lang="zh-CN" altLang="zh-CN"/>
              <a:t>容器，那么必然会降低程序的可维护性，同时也不便于外部平台的对接。在这样背景下，就会将单实例中的业务逻辑抽取出来，形成一套独立的业务中</a:t>
            </a:r>
            <a:r>
              <a:rPr lang="zh-CN" altLang="zh-CN" smtClean="0"/>
              <a:t>心，</a:t>
            </a:r>
            <a:r>
              <a:rPr lang="zh-CN" altLang="zh-CN"/>
              <a:t>这样就可以由不同的团队进行各自代码的维护，使得项目的分工更加明确。</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592" y="2385695"/>
            <a:ext cx="11237804"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49580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调用远程业务中心</a:t>
            </a:r>
            <a:endParaRPr lang="zh-CN" altLang="en-US"/>
          </a:p>
        </p:txBody>
      </p:sp>
      <p:sp>
        <p:nvSpPr>
          <p:cNvPr id="3" name="内容占位符 2"/>
          <p:cNvSpPr>
            <a:spLocks noGrp="1"/>
          </p:cNvSpPr>
          <p:nvPr>
            <p:ph idx="1"/>
          </p:nvPr>
        </p:nvSpPr>
        <p:spPr/>
        <p:txBody>
          <a:bodyPr/>
          <a:lstStyle/>
          <a:p>
            <a:r>
              <a:rPr lang="zh-CN" altLang="zh-CN"/>
              <a:t>基于业务中心的管理，可以使得项目的设计与开发更加的灵活，不仅有着明确的项目分工，也可以实现任意的平台对接，使整个的项目架构更加的清晰。在这样一套实现架构之中，业务中心是一个独立的运行单元，而业务中心的调用者（客户端）需要通过网络调用业务接口提供的方法，而调用的过程就像调用本地接口一</a:t>
            </a:r>
            <a:r>
              <a:rPr lang="zh-CN" altLang="zh-CN" smtClean="0"/>
              <a:t>样</a:t>
            </a:r>
            <a:r>
              <a:rPr lang="zh-CN" altLang="en-US" smtClean="0"/>
              <a:t>，</a:t>
            </a:r>
            <a:r>
              <a:rPr lang="zh-CN" altLang="zh-CN"/>
              <a:t>而这就是</a:t>
            </a:r>
            <a:r>
              <a:rPr lang="en-US" altLang="zh-CN"/>
              <a:t>RPC</a:t>
            </a:r>
            <a:r>
              <a:rPr lang="zh-CN" altLang="zh-CN"/>
              <a:t>（</a:t>
            </a:r>
            <a:r>
              <a:rPr lang="en-US" altLang="zh-CN"/>
              <a:t>Remote Procedure Call</a:t>
            </a:r>
            <a:r>
              <a:rPr lang="zh-CN" altLang="zh-CN"/>
              <a:t>、远程过程调用）技术的核心处理形式。</a:t>
            </a:r>
          </a:p>
          <a:p>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098" y="2695735"/>
            <a:ext cx="11257218" cy="2237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0161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RPC</a:t>
            </a:r>
            <a:r>
              <a:rPr lang="zh-CN" altLang="zh-CN"/>
              <a:t>调用原理</a:t>
            </a:r>
            <a:endParaRPr lang="zh-CN" altLang="en-US" b="1"/>
          </a:p>
        </p:txBody>
      </p:sp>
      <p:sp>
        <p:nvSpPr>
          <p:cNvPr id="3" name="内容占位符 2"/>
          <p:cNvSpPr>
            <a:spLocks noGrp="1"/>
          </p:cNvSpPr>
          <p:nvPr>
            <p:ph idx="1"/>
          </p:nvPr>
        </p:nvSpPr>
        <p:spPr/>
        <p:txBody>
          <a:bodyPr/>
          <a:lstStyle/>
          <a:p>
            <a:r>
              <a:rPr lang="zh-CN" altLang="zh-CN"/>
              <a:t>在</a:t>
            </a:r>
            <a:r>
              <a:rPr lang="en-US" altLang="zh-CN"/>
              <a:t>RPC</a:t>
            </a:r>
            <a:r>
              <a:rPr lang="zh-CN" altLang="zh-CN"/>
              <a:t>的调用过程中一般会分为服务端节点以及客户端节点两个组成部分，由于接口的具体实现子类保存在服务器端，这样在服务器端就需要维护有一个方法映射表，而客户端在进行远程方法调用时，也是依据此映射表中的</a:t>
            </a:r>
            <a:r>
              <a:rPr lang="en-US" altLang="zh-CN"/>
              <a:t>ID</a:t>
            </a:r>
            <a:r>
              <a:rPr lang="zh-CN" altLang="zh-CN"/>
              <a:t>来发送调用请求，由于服务器端和客户端属于两个不同的进程，这样就需要将所有请求的参数以及方法的相应结果以二进制数据流的形式进行传输，所以还需要提供有对象序列化与反序列化的机制才可以实现最终的远程调用</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732616"/>
            <a:ext cx="8379883" cy="3907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50271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EJB</a:t>
            </a:r>
            <a:endParaRPr lang="zh-CN" altLang="en-US"/>
          </a:p>
        </p:txBody>
      </p:sp>
      <p:sp>
        <p:nvSpPr>
          <p:cNvPr id="3" name="内容占位符 2"/>
          <p:cNvSpPr>
            <a:spLocks noGrp="1"/>
          </p:cNvSpPr>
          <p:nvPr>
            <p:ph idx="1"/>
          </p:nvPr>
        </p:nvSpPr>
        <p:spPr/>
        <p:txBody>
          <a:bodyPr/>
          <a:lstStyle/>
          <a:p>
            <a:r>
              <a:rPr lang="en-US" altLang="zh-CN"/>
              <a:t>EJB</a:t>
            </a:r>
            <a:r>
              <a:rPr lang="zh-CN" altLang="zh-CN"/>
              <a:t>（</a:t>
            </a:r>
            <a:r>
              <a:rPr lang="en-US" altLang="zh-CN"/>
              <a:t>Enterprise Java Beans</a:t>
            </a:r>
            <a:r>
              <a:rPr lang="zh-CN" altLang="zh-CN"/>
              <a:t>、企业</a:t>
            </a:r>
            <a:r>
              <a:rPr lang="en-US" altLang="zh-CN"/>
              <a:t>JavaBean</a:t>
            </a:r>
            <a:r>
              <a:rPr lang="zh-CN" altLang="zh-CN"/>
              <a:t>）是早期</a:t>
            </a:r>
            <a:r>
              <a:rPr lang="en-US" altLang="zh-CN"/>
              <a:t>JavaEE</a:t>
            </a:r>
            <a:r>
              <a:rPr lang="zh-CN" altLang="zh-CN"/>
              <a:t>设计与开发之中最为常用的一个设计组件，可以将</a:t>
            </a:r>
            <a:r>
              <a:rPr lang="en-US" altLang="zh-CN"/>
              <a:t>JavaBean</a:t>
            </a:r>
            <a:r>
              <a:rPr lang="zh-CN" altLang="zh-CN"/>
              <a:t>技术扩展到独立的服务端领域，适合于开发和部署多层结构的、分布式的业务中心，在</a:t>
            </a:r>
            <a:r>
              <a:rPr lang="en-US" altLang="zh-CN"/>
              <a:t>EJB</a:t>
            </a:r>
            <a:r>
              <a:rPr lang="zh-CN" altLang="zh-CN"/>
              <a:t>程序开发完成后，可以方便的将其部署到任何支持</a:t>
            </a:r>
            <a:r>
              <a:rPr lang="en-US" altLang="zh-CN"/>
              <a:t>EJB</a:t>
            </a:r>
            <a:r>
              <a:rPr lang="zh-CN" altLang="zh-CN"/>
              <a:t>技术标准的容器之中（例如：</a:t>
            </a:r>
            <a:r>
              <a:rPr lang="en-US" altLang="zh-CN"/>
              <a:t>WebShere</a:t>
            </a:r>
            <a:r>
              <a:rPr lang="zh-CN" altLang="zh-CN"/>
              <a:t>、</a:t>
            </a:r>
            <a:r>
              <a:rPr lang="en-US" altLang="zh-CN"/>
              <a:t>WebLogic</a:t>
            </a:r>
            <a:r>
              <a:rPr lang="zh-CN" altLang="zh-CN"/>
              <a:t>、</a:t>
            </a:r>
            <a:r>
              <a:rPr lang="en-US" altLang="zh-CN"/>
              <a:t>JBoss</a:t>
            </a:r>
            <a:r>
              <a:rPr lang="zh-CN" altLang="zh-CN"/>
              <a:t>等），在一个完整的</a:t>
            </a:r>
            <a:r>
              <a:rPr lang="en-US" altLang="zh-CN"/>
              <a:t>EJB</a:t>
            </a:r>
            <a:r>
              <a:rPr lang="zh-CN" altLang="zh-CN"/>
              <a:t>架构之中会包含有三个核心组件</a:t>
            </a:r>
            <a:r>
              <a:rPr lang="zh-CN" altLang="zh-CN" smtClean="0"/>
              <a:t>：</a:t>
            </a:r>
            <a:endParaRPr lang="en-US" altLang="zh-CN"/>
          </a:p>
          <a:p>
            <a:pPr lvl="1"/>
            <a:r>
              <a:rPr lang="zh-CN" altLang="zh-CN" b="1"/>
              <a:t>会话</a:t>
            </a:r>
            <a:r>
              <a:rPr lang="en-US" altLang="zh-CN" b="1"/>
              <a:t>Bean</a:t>
            </a:r>
            <a:r>
              <a:rPr lang="zh-CN" altLang="zh-CN" b="1"/>
              <a:t>（</a:t>
            </a:r>
            <a:r>
              <a:rPr lang="en-US" altLang="zh-CN" b="1"/>
              <a:t>Session Bean</a:t>
            </a:r>
            <a:r>
              <a:rPr lang="zh-CN" altLang="zh-CN" b="1"/>
              <a:t>）：</a:t>
            </a:r>
            <a:r>
              <a:rPr lang="en-US" altLang="zh-CN"/>
              <a:t>EJB</a:t>
            </a:r>
            <a:r>
              <a:rPr lang="zh-CN" altLang="zh-CN"/>
              <a:t>的业务中心，考虑到应用环境不同分为如下两种类型</a:t>
            </a:r>
            <a:r>
              <a:rPr lang="zh-CN" altLang="zh-CN" smtClean="0"/>
              <a:t>：</a:t>
            </a:r>
            <a:endParaRPr lang="en-US" altLang="zh-CN" smtClean="0"/>
          </a:p>
          <a:p>
            <a:pPr lvl="2"/>
            <a:r>
              <a:rPr lang="zh-CN" altLang="zh-CN" b="1"/>
              <a:t>无状态会话</a:t>
            </a:r>
            <a:r>
              <a:rPr lang="en-US" altLang="zh-CN" b="1"/>
              <a:t>Bean</a:t>
            </a:r>
            <a:r>
              <a:rPr lang="zh-CN" altLang="zh-CN" b="1"/>
              <a:t>：</a:t>
            </a:r>
            <a:r>
              <a:rPr lang="zh-CN" altLang="zh-CN"/>
              <a:t>不保存每一个客户端的状态信息，可以减少资源占用，并提供良好的服务端处理性能，是</a:t>
            </a:r>
            <a:r>
              <a:rPr lang="en-US" altLang="zh-CN"/>
              <a:t>EJB</a:t>
            </a:r>
            <a:r>
              <a:rPr lang="zh-CN" altLang="zh-CN"/>
              <a:t>在实际开发中最为常用的一种组件</a:t>
            </a:r>
            <a:r>
              <a:rPr lang="zh-CN" altLang="zh-CN" smtClean="0"/>
              <a:t>；</a:t>
            </a:r>
            <a:endParaRPr lang="en-US" altLang="zh-CN" smtClean="0"/>
          </a:p>
          <a:p>
            <a:pPr lvl="2"/>
            <a:r>
              <a:rPr lang="zh-CN" altLang="zh-CN" b="1"/>
              <a:t>有状态会话</a:t>
            </a:r>
            <a:r>
              <a:rPr lang="en-US" altLang="zh-CN" b="1"/>
              <a:t>Bean</a:t>
            </a:r>
            <a:r>
              <a:rPr lang="zh-CN" altLang="zh-CN" b="1"/>
              <a:t>：</a:t>
            </a:r>
            <a:r>
              <a:rPr lang="zh-CN" altLang="zh-CN"/>
              <a:t>保存每一个客户端的状态信息，会造成极大的服务器资源占用；</a:t>
            </a:r>
            <a:endParaRPr lang="en-US" altLang="zh-CN" smtClean="0"/>
          </a:p>
          <a:p>
            <a:pPr lvl="1"/>
            <a:r>
              <a:rPr lang="zh-CN" altLang="zh-CN" b="1"/>
              <a:t>实体</a:t>
            </a:r>
            <a:r>
              <a:rPr lang="en-US" altLang="zh-CN" b="1"/>
              <a:t>Bean</a:t>
            </a:r>
            <a:r>
              <a:rPr lang="zh-CN" altLang="zh-CN" b="1"/>
              <a:t>（</a:t>
            </a:r>
            <a:r>
              <a:rPr lang="en-US" altLang="zh-CN" b="1"/>
              <a:t>Entity Bean</a:t>
            </a:r>
            <a:r>
              <a:rPr lang="zh-CN" altLang="zh-CN" b="1"/>
              <a:t>）：</a:t>
            </a:r>
            <a:r>
              <a:rPr lang="zh-CN" altLang="zh-CN"/>
              <a:t>持久化状态处理的对象，可以提供关系型数据库的操作，也有两种实现类型</a:t>
            </a:r>
            <a:r>
              <a:rPr lang="zh-CN" altLang="zh-CN" smtClean="0"/>
              <a:t>：</a:t>
            </a:r>
            <a:endParaRPr lang="en-US" altLang="zh-CN" smtClean="0"/>
          </a:p>
          <a:p>
            <a:pPr lvl="2"/>
            <a:r>
              <a:rPr lang="zh-CN" altLang="zh-CN"/>
              <a:t> </a:t>
            </a:r>
            <a:r>
              <a:rPr lang="en-US" altLang="zh-CN" b="1"/>
              <a:t>CMP</a:t>
            </a:r>
            <a:r>
              <a:rPr lang="zh-CN" altLang="zh-CN" b="1"/>
              <a:t>（</a:t>
            </a:r>
            <a:r>
              <a:rPr lang="en-US" altLang="zh-CN" b="1"/>
              <a:t>Container Managed Persistence</a:t>
            </a:r>
            <a:r>
              <a:rPr lang="zh-CN" altLang="zh-CN" b="1"/>
              <a:t>、容器管理持久化）：</a:t>
            </a:r>
            <a:r>
              <a:rPr lang="zh-CN" altLang="zh-CN"/>
              <a:t>由开发者定义数据接口标准，随后由容器生成相应的数据库操作代码，由于不需要直接编写代码，所以有较强的数据库可移植性，</a:t>
            </a:r>
            <a:r>
              <a:rPr lang="en-US" altLang="zh-CN"/>
              <a:t>Hibernate</a:t>
            </a:r>
            <a:r>
              <a:rPr lang="zh-CN" altLang="zh-CN"/>
              <a:t>开发框架就是一种模拟</a:t>
            </a:r>
            <a:r>
              <a:rPr lang="en-US" altLang="zh-CN"/>
              <a:t>CMP</a:t>
            </a:r>
            <a:r>
              <a:rPr lang="zh-CN" altLang="zh-CN"/>
              <a:t>技术理论实现</a:t>
            </a:r>
            <a:r>
              <a:rPr lang="zh-CN" altLang="zh-CN" smtClean="0"/>
              <a:t>的</a:t>
            </a:r>
            <a:endParaRPr lang="en-US" altLang="zh-CN" smtClean="0"/>
          </a:p>
          <a:p>
            <a:pPr lvl="2"/>
            <a:r>
              <a:rPr lang="en-US" altLang="zh-CN" b="1"/>
              <a:t>BMP</a:t>
            </a:r>
            <a:r>
              <a:rPr lang="zh-CN" altLang="zh-CN" b="1"/>
              <a:t>（</a:t>
            </a:r>
            <a:r>
              <a:rPr lang="en-US" altLang="zh-CN" b="1"/>
              <a:t>Bean Managed Persistence</a:t>
            </a:r>
            <a:r>
              <a:rPr lang="zh-CN" altLang="zh-CN" b="1"/>
              <a:t>、</a:t>
            </a:r>
            <a:r>
              <a:rPr lang="en-US" altLang="zh-CN" b="1"/>
              <a:t>Bean</a:t>
            </a:r>
            <a:r>
              <a:rPr lang="zh-CN" altLang="zh-CN" b="1"/>
              <a:t>管理持久化）：</a:t>
            </a:r>
            <a:r>
              <a:rPr lang="zh-CN" altLang="zh-CN"/>
              <a:t>开发者除了要定义数据接口标准之外，还需要通过</a:t>
            </a:r>
            <a:r>
              <a:rPr lang="en-US" altLang="zh-CN"/>
              <a:t>JDBC</a:t>
            </a:r>
            <a:r>
              <a:rPr lang="zh-CN" altLang="zh-CN"/>
              <a:t>技术标准编写数据接口的实现子类，程序的可移植性不</a:t>
            </a:r>
            <a:r>
              <a:rPr lang="zh-CN" altLang="zh-CN" smtClean="0"/>
              <a:t>强</a:t>
            </a:r>
            <a:endParaRPr lang="en-US" altLang="zh-CN" smtClean="0"/>
          </a:p>
          <a:p>
            <a:pPr lvl="1"/>
            <a:r>
              <a:rPr lang="zh-CN" altLang="zh-CN" b="1"/>
              <a:t>消息驱动</a:t>
            </a:r>
            <a:r>
              <a:rPr lang="en-US" altLang="zh-CN" b="1"/>
              <a:t>Bean</a:t>
            </a:r>
            <a:r>
              <a:rPr lang="zh-CN" altLang="zh-CN" b="1"/>
              <a:t>（</a:t>
            </a:r>
            <a:r>
              <a:rPr lang="en-US" altLang="zh-CN" b="1"/>
              <a:t>Message Driven Bean</a:t>
            </a:r>
            <a:r>
              <a:rPr lang="zh-CN" altLang="zh-CN" b="1"/>
              <a:t>）：</a:t>
            </a:r>
            <a:r>
              <a:rPr lang="zh-CN" altLang="zh-CN"/>
              <a:t>提供异构数据平台的整合处理，采用消息的异步处理机制提供数据交互，</a:t>
            </a:r>
            <a:r>
              <a:rPr lang="en-US" altLang="zh-CN"/>
              <a:t>MDB</a:t>
            </a:r>
            <a:r>
              <a:rPr lang="zh-CN" altLang="zh-CN"/>
              <a:t>基于</a:t>
            </a:r>
            <a:r>
              <a:rPr lang="en-US" altLang="zh-CN"/>
              <a:t>JMS</a:t>
            </a:r>
            <a:r>
              <a:rPr lang="zh-CN" altLang="zh-CN"/>
              <a:t>服务标准构建（</a:t>
            </a:r>
            <a:r>
              <a:rPr lang="en-US" altLang="zh-CN"/>
              <a:t>Apache</a:t>
            </a:r>
            <a:r>
              <a:rPr lang="zh-CN" altLang="zh-CN"/>
              <a:t>提供的</a:t>
            </a:r>
            <a:r>
              <a:rPr lang="en-US" altLang="zh-CN"/>
              <a:t>ActiveMQ</a:t>
            </a:r>
            <a:r>
              <a:rPr lang="zh-CN" altLang="zh-CN"/>
              <a:t>组件也是基于</a:t>
            </a:r>
            <a:r>
              <a:rPr lang="en-US" altLang="zh-CN"/>
              <a:t>JMS</a:t>
            </a:r>
            <a:r>
              <a:rPr lang="zh-CN" altLang="zh-CN"/>
              <a:t>标准实现）</a:t>
            </a:r>
            <a:endParaRPr lang="zh-CN" altLang="en-US"/>
          </a:p>
        </p:txBody>
      </p:sp>
    </p:spTree>
    <p:extLst>
      <p:ext uri="{BB962C8B-B14F-4D97-AF65-F5344CB8AC3E}">
        <p14:creationId xmlns:p14="http://schemas.microsoft.com/office/powerpoint/2010/main" val="21644020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EJB</a:t>
            </a:r>
            <a:r>
              <a:rPr lang="zh-CN" altLang="en-US" smtClean="0"/>
              <a:t>标准架构</a:t>
            </a:r>
            <a:endParaRPr lang="zh-CN" altLang="en-US"/>
          </a:p>
        </p:txBody>
      </p:sp>
      <p:sp>
        <p:nvSpPr>
          <p:cNvPr id="3" name="内容占位符 2"/>
          <p:cNvSpPr>
            <a:spLocks noGrp="1"/>
          </p:cNvSpPr>
          <p:nvPr>
            <p:ph idx="1"/>
          </p:nvPr>
        </p:nvSpPr>
        <p:spPr/>
        <p:txBody>
          <a:bodyPr/>
          <a:lstStyle/>
          <a:p>
            <a:r>
              <a:rPr lang="en-US" altLang="zh-CN"/>
              <a:t>EJB</a:t>
            </a:r>
            <a:r>
              <a:rPr lang="zh-CN" altLang="zh-CN"/>
              <a:t>是一个完全独立的组件，可以通过</a:t>
            </a:r>
            <a:r>
              <a:rPr lang="en-US" altLang="zh-CN"/>
              <a:t>WEB</a:t>
            </a:r>
            <a:r>
              <a:rPr lang="zh-CN" altLang="zh-CN"/>
              <a:t>容器或者通过</a:t>
            </a:r>
            <a:r>
              <a:rPr lang="en-US" altLang="zh-CN"/>
              <a:t>CORBA</a:t>
            </a:r>
            <a:r>
              <a:rPr lang="zh-CN" altLang="zh-CN"/>
              <a:t>协议实现远程调用，所有的调用全部由会话</a:t>
            </a:r>
            <a:r>
              <a:rPr lang="en-US" altLang="zh-CN"/>
              <a:t>Bean</a:t>
            </a:r>
            <a:r>
              <a:rPr lang="zh-CN" altLang="zh-CN"/>
              <a:t>负责处理（需要暴露远程接口），随后会依据不同的业务处理需要实现实体</a:t>
            </a:r>
            <a:r>
              <a:rPr lang="en-US" altLang="zh-CN"/>
              <a:t>Bean</a:t>
            </a:r>
            <a:r>
              <a:rPr lang="zh-CN" altLang="zh-CN"/>
              <a:t>的调用（本地接口），每一个实体</a:t>
            </a:r>
            <a:r>
              <a:rPr lang="en-US" altLang="zh-CN"/>
              <a:t>Bean</a:t>
            </a:r>
            <a:r>
              <a:rPr lang="zh-CN" altLang="zh-CN"/>
              <a:t>都会与数据源中的数据表进行结构映射，操作实体</a:t>
            </a:r>
            <a:r>
              <a:rPr lang="en-US" altLang="zh-CN"/>
              <a:t>Bean</a:t>
            </a:r>
            <a:r>
              <a:rPr lang="zh-CN" altLang="zh-CN"/>
              <a:t>接口时就可以实现数据表数据的操作</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914" y="2346239"/>
            <a:ext cx="9340425" cy="4318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28136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CORBA</a:t>
            </a:r>
            <a:endParaRPr lang="zh-CN" altLang="en-US"/>
          </a:p>
        </p:txBody>
      </p:sp>
      <p:sp>
        <p:nvSpPr>
          <p:cNvPr id="3" name="内容占位符 2"/>
          <p:cNvSpPr>
            <a:spLocks noGrp="1"/>
          </p:cNvSpPr>
          <p:nvPr>
            <p:ph idx="1"/>
          </p:nvPr>
        </p:nvSpPr>
        <p:spPr/>
        <p:txBody>
          <a:bodyPr/>
          <a:lstStyle/>
          <a:p>
            <a:r>
              <a:rPr lang="en-US" altLang="zh-CN"/>
              <a:t>CORBA</a:t>
            </a:r>
            <a:r>
              <a:rPr lang="zh-CN" altLang="zh-CN"/>
              <a:t>（</a:t>
            </a:r>
            <a:r>
              <a:rPr lang="en-US" altLang="zh-CN"/>
              <a:t>Common ObjectRequest Broker Architecture</a:t>
            </a:r>
            <a:r>
              <a:rPr lang="zh-CN" altLang="zh-CN"/>
              <a:t>、公共对象请求代理体系结构）是由</a:t>
            </a:r>
            <a:r>
              <a:rPr lang="en-US" altLang="zh-CN"/>
              <a:t>OMG</a:t>
            </a:r>
            <a:r>
              <a:rPr lang="zh-CN" altLang="zh-CN"/>
              <a:t>组织在</a:t>
            </a:r>
            <a:r>
              <a:rPr lang="en-US" altLang="zh-CN"/>
              <a:t>1991</a:t>
            </a:r>
            <a:r>
              <a:rPr lang="zh-CN" altLang="zh-CN"/>
              <a:t>年提出的公用对象请求代理程序结构的技术规范，被广泛的应用在各个大型系统之中，可以通过各个语言来实现，而后在</a:t>
            </a:r>
            <a:r>
              <a:rPr lang="en-US" altLang="zh-CN"/>
              <a:t>EJB</a:t>
            </a:r>
            <a:r>
              <a:rPr lang="zh-CN" altLang="zh-CN"/>
              <a:t>技术中基于</a:t>
            </a:r>
            <a:r>
              <a:rPr lang="en-US" altLang="zh-CN"/>
              <a:t>CORBA</a:t>
            </a:r>
            <a:r>
              <a:rPr lang="zh-CN" altLang="zh-CN"/>
              <a:t>以及</a:t>
            </a:r>
            <a:r>
              <a:rPr lang="en-US" altLang="zh-CN"/>
              <a:t>RMI</a:t>
            </a:r>
            <a:r>
              <a:rPr lang="zh-CN" altLang="zh-CN"/>
              <a:t>（</a:t>
            </a:r>
            <a:r>
              <a:rPr lang="en-US" altLang="zh-CN"/>
              <a:t>Remote Method Invocation</a:t>
            </a:r>
            <a:r>
              <a:rPr lang="zh-CN" altLang="zh-CN"/>
              <a:t>、远程方法调用）标准定义出了</a:t>
            </a:r>
            <a:r>
              <a:rPr lang="en-US" altLang="zh-CN"/>
              <a:t>RMI-IIOP</a:t>
            </a:r>
            <a:r>
              <a:rPr lang="zh-CN" altLang="zh-CN"/>
              <a:t>（</a:t>
            </a:r>
            <a:r>
              <a:rPr lang="en-US" altLang="zh-CN"/>
              <a:t>Internet Inter-ORB Protocol</a:t>
            </a:r>
            <a:r>
              <a:rPr lang="zh-CN" altLang="zh-CN"/>
              <a:t>、互联网内部对象请求代理协议）通讯标准，而这也成为了</a:t>
            </a:r>
            <a:r>
              <a:rPr lang="en-US" altLang="zh-CN"/>
              <a:t>EJB</a:t>
            </a:r>
            <a:r>
              <a:rPr lang="zh-CN" altLang="zh-CN"/>
              <a:t>技术中主要采用的调用形式，同时考虑到操作的标准化，在</a:t>
            </a:r>
            <a:r>
              <a:rPr lang="en-US" altLang="zh-CN"/>
              <a:t>EJB</a:t>
            </a:r>
            <a:r>
              <a:rPr lang="zh-CN" altLang="zh-CN"/>
              <a:t>中的所有组件全部为远程调用（即使多个组件在同一个</a:t>
            </a:r>
            <a:r>
              <a:rPr lang="en-US" altLang="zh-CN"/>
              <a:t>EJB</a:t>
            </a:r>
            <a:r>
              <a:rPr lang="zh-CN" altLang="zh-CN"/>
              <a:t>容器之中，进行调用时也采用</a:t>
            </a:r>
            <a:r>
              <a:rPr lang="en-US" altLang="zh-CN"/>
              <a:t>JNDI</a:t>
            </a:r>
            <a:r>
              <a:rPr lang="zh-CN" altLang="zh-CN"/>
              <a:t>远程调用）</a:t>
            </a:r>
            <a:endParaRPr lang="zh-CN" altLang="en-US"/>
          </a:p>
        </p:txBody>
      </p:sp>
    </p:spTree>
    <p:extLst>
      <p:ext uri="{BB962C8B-B14F-4D97-AF65-F5344CB8AC3E}">
        <p14:creationId xmlns:p14="http://schemas.microsoft.com/office/powerpoint/2010/main" val="482651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4959</Words>
  <Application>Microsoft Office PowerPoint</Application>
  <PresentationFormat>宽屏</PresentationFormat>
  <Paragraphs>150</Paragraphs>
  <Slides>33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阿里巴巴普惠体 B</vt:lpstr>
      <vt:lpstr>等线</vt:lpstr>
      <vt:lpstr>黑体</vt:lpstr>
      <vt:lpstr>宋体</vt:lpstr>
      <vt:lpstr>微软雅黑</vt:lpstr>
      <vt:lpstr>Arial</vt:lpstr>
      <vt:lpstr>Times New Roman</vt:lpstr>
      <vt:lpstr>Wingdings</vt:lpstr>
      <vt:lpstr>Office 主题​​</vt:lpstr>
      <vt:lpstr>PowerPoint 演示文稿</vt:lpstr>
      <vt:lpstr>业务中心</vt:lpstr>
      <vt:lpstr>传统项目开发</vt:lpstr>
      <vt:lpstr>业务中心</vt:lpstr>
      <vt:lpstr>调用远程业务中心</vt:lpstr>
      <vt:lpstr>RPC调用原理</vt:lpstr>
      <vt:lpstr>EJB</vt:lpstr>
      <vt:lpstr>EJB标准架构</vt:lpstr>
      <vt:lpstr>CORBA</vt:lpstr>
      <vt:lpstr>平台整合</vt:lpstr>
      <vt:lpstr>WebService异构平台整合</vt:lpstr>
      <vt:lpstr>WebService发布与调用</vt:lpstr>
      <vt:lpstr>RESTful架构</vt:lpstr>
      <vt:lpstr>REST资源访问</vt:lpstr>
      <vt:lpstr>JSON交互</vt:lpstr>
      <vt:lpstr>HTTP请求模式与RESTful资源操作</vt:lpstr>
      <vt:lpstr>SpringBoot框架</vt:lpstr>
      <vt:lpstr>微服务拆分</vt:lpstr>
      <vt:lpstr>Netflix（网飞）</vt:lpstr>
      <vt:lpstr>SpringCloudNetflix核心架构</vt:lpstr>
      <vt:lpstr>HA机制</vt:lpstr>
      <vt:lpstr>Eureka注册中心</vt:lpstr>
      <vt:lpstr>Ribbon负载均衡</vt:lpstr>
      <vt:lpstr>Feign接口映射</vt:lpstr>
      <vt:lpstr>微服务网关</vt:lpstr>
      <vt:lpstr>SpringCloudConfig</vt:lpstr>
      <vt:lpstr>SpringCloudAlibaba架构</vt:lpstr>
      <vt:lpstr>SpringCloudAlibaba扩展套件</vt:lpstr>
      <vt:lpstr>SpringCloud技术架构对比</vt:lpstr>
      <vt:lpstr>手机扫码 —— 随时关注我们</vt:lpstr>
      <vt:lpstr>PowerPoint 演示文稿</vt:lpstr>
      <vt:lpstr>PowerPoint 演示文稿</vt:lpstr>
      <vt:lpstr>技术学习小程序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yootk</dc:creator>
  <cp:lastModifiedBy>Soil.Fish</cp:lastModifiedBy>
  <cp:revision>41</cp:revision>
  <dcterms:created xsi:type="dcterms:W3CDTF">2021-02-07T06:06:21Z</dcterms:created>
  <dcterms:modified xsi:type="dcterms:W3CDTF">2022-04-21T05:41:18Z</dcterms:modified>
</cp:coreProperties>
</file>